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1" r:id="rId3"/>
    <p:sldId id="279" r:id="rId4"/>
    <p:sldId id="294" r:id="rId5"/>
    <p:sldId id="296" r:id="rId6"/>
    <p:sldId id="267" r:id="rId7"/>
    <p:sldId id="266" r:id="rId8"/>
    <p:sldId id="295" r:id="rId9"/>
    <p:sldId id="282" r:id="rId10"/>
    <p:sldId id="284" r:id="rId11"/>
    <p:sldId id="285" r:id="rId12"/>
    <p:sldId id="262" r:id="rId13"/>
    <p:sldId id="286" r:id="rId14"/>
    <p:sldId id="273" r:id="rId15"/>
    <p:sldId id="289" r:id="rId16"/>
    <p:sldId id="290" r:id="rId17"/>
    <p:sldId id="291" r:id="rId18"/>
    <p:sldId id="292" r:id="rId19"/>
  </p:sldIdLst>
  <p:sldSz cx="12192000" cy="6858000"/>
  <p:notesSz cx="6797675" cy="987266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98C8"/>
    <a:srgbClr val="0372A9"/>
    <a:srgbClr val="194969"/>
    <a:srgbClr val="002060"/>
    <a:srgbClr val="9F9F9F"/>
    <a:srgbClr val="E7E6E6"/>
    <a:srgbClr val="CCECFF"/>
    <a:srgbClr val="024F75"/>
    <a:srgbClr val="244977"/>
    <a:srgbClr val="C3C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4E971F-4E66-44C2-958B-CE18AFD397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B5D4D97-2BD3-4E84-A93E-9C1D4765EF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7F21263-EDA8-484C-B426-97A36FAFE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B3DC-DA71-4C2C-8552-03596AFB1BD3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73FDDD-CC0B-48E8-85F9-8A35F50B1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133C93-D8C2-4DBD-8093-461F5F6D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8D2A-C040-437A-91E8-34BEF06AFA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2540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208511-CDC2-4E8A-A46F-E42130F4A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71A35EC-3856-48CE-99FF-B46F6B480A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864D85-7DC0-4D1A-B56A-F47624F02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B3DC-DA71-4C2C-8552-03596AFB1BD3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4FD22A-6E8F-47D5-8EBD-C776664F9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E59C6AF-D204-462B-BFAE-4B2C8B9CF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8D2A-C040-437A-91E8-34BEF06AFA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2232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A91A334-0B28-423E-BF6E-A1E5414B24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3B0854F-41AF-4FBC-9951-93D0289EA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72C4C45-72F4-45E9-926E-DFF763C29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B3DC-DA71-4C2C-8552-03596AFB1BD3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F78CCE-45C9-4744-BA63-107F82E0B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CBE039-66B7-44A0-8D63-329D8C0F3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8D2A-C040-437A-91E8-34BEF06AFA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9120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A4A2B9-182C-4BBB-9E7D-98B593757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17EB663-FCC9-42DF-B955-9EC5613F6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21AA7B-EEFC-4B32-942D-9A52AAC45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B3DC-DA71-4C2C-8552-03596AFB1BD3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0F02F8E-BC36-4218-ACC8-119843A98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42332B-91F7-4636-8CAD-AF53759C5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8D2A-C040-437A-91E8-34BEF06AFA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3508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CD5B55-D6DC-4BE4-A115-3AC9391B6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5F73D8E-A48E-49DF-89B3-7AE5F41F7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82473C-DC34-4F6C-A3F9-CB36603CF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B3DC-DA71-4C2C-8552-03596AFB1BD3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D2A0DF-72E8-41E3-827D-8CFA3A39B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AADEEFD-2E96-49F5-81D7-EBCEF99A3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8D2A-C040-437A-91E8-34BEF06AFA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0158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108B82-91B9-4E5B-8F64-A88D0DF6C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8DDDD5-784B-4DD4-978D-33379B97EA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21B67A7-B800-4E06-8DB8-FF5A040D0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5E3BDD7-FA4F-4161-8D5F-034887AC5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B3DC-DA71-4C2C-8552-03596AFB1BD3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6B5F00F-4408-4091-A050-F130F99CA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5C108C4-CCBC-4F5A-AA3C-F986D44BD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8D2A-C040-437A-91E8-34BEF06AFA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9054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989F9D-1E03-403F-92C8-50A974C6E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01E6A02-5DF0-417B-96E1-DB9797FAA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E048DAF-89EE-4769-957D-B9600B981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0797A6B-C432-4BC4-9853-F9A9FFC4FD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55F685F-402E-4DF5-B630-BC4F9A7E8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C713C48-DC66-4F23-9DFB-03C4CCCDA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B3DC-DA71-4C2C-8552-03596AFB1BD3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E63E678-7271-4BEB-A7B7-02B97BC41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C64F506-6791-41D2-9E5A-C18517BFA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8D2A-C040-437A-91E8-34BEF06AFA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696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3379A9-67D2-4FF7-9FEC-1447F5B24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0B5B326-D048-48C3-8C07-43AF2F0B1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B3DC-DA71-4C2C-8552-03596AFB1BD3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48D5016-7B91-44EA-82EE-1FC8AB4C8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D77CBC5-4B04-4846-A323-DC9755B48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8D2A-C040-437A-91E8-34BEF06AFA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9216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5B8EFCC-A449-42B9-8AAE-C4415C098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B3DC-DA71-4C2C-8552-03596AFB1BD3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8351CD7-D7D1-4689-9F53-4A77AB3EB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1EA28BF-6D1F-44B4-A872-97A2B4565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8D2A-C040-437A-91E8-34BEF06AFA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6185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BB1A75-E478-4511-8CDA-A6A7F3031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2140C2E-54E3-480B-AF1F-A24802EA5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D97D736-68D3-4A5F-BC35-1C0643D8F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2BB5F2B-45D5-45CD-8F89-33A53F1D3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B3DC-DA71-4C2C-8552-03596AFB1BD3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1B00C4E-C026-4D11-9A5D-CE87A2572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CBC39D1-A2D2-4E17-AA9A-658CC21BC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8D2A-C040-437A-91E8-34BEF06AFA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8914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FF49FD-0E2E-40ED-8622-208C5CD0C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E157F43-D76E-42C5-86E8-CC2A51C497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853794E-F5F2-4ADE-A74F-A1EECAA6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24758E1-6536-40B1-8BB7-E3553BDB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B3DC-DA71-4C2C-8552-03596AFB1BD3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691F787-1E2F-4DF3-906A-6E9BA2479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A28EC40-7C57-45A7-8A0C-70B820E8E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38D2A-C040-437A-91E8-34BEF06AFA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765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34606C7-E76E-48F1-A3DD-238BB6D35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6349187-C532-4B3A-BF0D-57D090F62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1CED06-BE59-4A9C-B03F-3C48CCE2D0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FB3DC-DA71-4C2C-8552-03596AFB1BD3}" type="datetimeFigureOut">
              <a:rPr lang="it-IT" smtClean="0"/>
              <a:t>15/10/2025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EC4AC39-CCC1-4DBA-980A-8EF53BC99C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B2E47C-1F43-4A87-BC08-E4044B0D54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38D2A-C040-437A-91E8-34BEF06AFA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2153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napoliracingshow.it/archivio-evento-2024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apoliracingshow.it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mailto:asdnapoliracingshow@pec.it" TargetMode="External"/><Relationship Id="rId7" Type="http://schemas.openxmlformats.org/officeDocument/2006/relationships/image" Target="../media/image3.png"/><Relationship Id="rId12" Type="http://schemas.openxmlformats.org/officeDocument/2006/relationships/image" Target="../media/image19.png"/><Relationship Id="rId2" Type="http://schemas.openxmlformats.org/officeDocument/2006/relationships/hyperlink" Target="mailto:napoliracingshow@gmail.com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https://www.instagram.com/napoliracingshow/" TargetMode="External"/><Relationship Id="rId11" Type="http://schemas.openxmlformats.org/officeDocument/2006/relationships/image" Target="../media/image18.png"/><Relationship Id="rId5" Type="http://schemas.openxmlformats.org/officeDocument/2006/relationships/hyperlink" Target="mailto:https://www.facebook.com/NapoliRacingShow.GranPremiodiNapoli" TargetMode="External"/><Relationship Id="rId10" Type="http://schemas.openxmlformats.org/officeDocument/2006/relationships/image" Target="../media/image17.png"/><Relationship Id="rId4" Type="http://schemas.openxmlformats.org/officeDocument/2006/relationships/hyperlink" Target="http://www.napoliracingshow.it/" TargetMode="External"/><Relationship Id="rId9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4DD0FDD-4872-4C07-B53D-DDA5C755F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-3000" contrast="-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091386" cy="6842507"/>
          </a:xfrm>
          <a:prstGeom prst="rect">
            <a:avLst/>
          </a:prstGeom>
          <a:ln>
            <a:noFill/>
          </a:ln>
          <a:effectLst>
            <a:outerShdw blurRad="558800" dist="50800" dir="4800000" sx="1000" sy="1000" algn="ctr" rotWithShape="0">
              <a:srgbClr val="000000">
                <a:alpha val="0"/>
              </a:srgbClr>
            </a:outerShdw>
          </a:effectLst>
        </p:spPr>
      </p:pic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id="{0EBF2E62-AA2E-47E8-96A0-344AF90F5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05343" y="4236098"/>
            <a:ext cx="8504807" cy="2519488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5713DB8-D95A-46E8-9BAF-DE0B3CD56758}"/>
              </a:ext>
            </a:extLst>
          </p:cNvPr>
          <p:cNvSpPr txBox="1"/>
          <p:nvPr/>
        </p:nvSpPr>
        <p:spPr>
          <a:xfrm>
            <a:off x="4581330" y="4236098"/>
            <a:ext cx="64447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/>
            <a:r>
              <a:rPr lang="it-IT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it-IT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NAPOLI RACING SHOW</a:t>
            </a:r>
          </a:p>
          <a:p>
            <a:pPr algn="ctr"/>
            <a:r>
              <a:rPr lang="it-IT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6-7-8 Dicembre 2025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841BC06-EF54-F971-5849-1690B1386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344" y="4236098"/>
            <a:ext cx="2627790" cy="246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C76AB746-E225-4C17-93F8-BC734FA1C4DC}"/>
              </a:ext>
            </a:extLst>
          </p:cNvPr>
          <p:cNvSpPr/>
          <p:nvPr/>
        </p:nvSpPr>
        <p:spPr>
          <a:xfrm>
            <a:off x="0" y="100591"/>
            <a:ext cx="4605556" cy="662474"/>
          </a:xfrm>
          <a:prstGeom prst="roundRect">
            <a:avLst/>
          </a:prstGeom>
          <a:solidFill>
            <a:srgbClr val="19496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24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Logo materiale evento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1E18B9-B8F0-43B1-B947-B4D988ACFAF3}"/>
              </a:ext>
            </a:extLst>
          </p:cNvPr>
          <p:cNvSpPr txBox="1"/>
          <p:nvPr/>
        </p:nvSpPr>
        <p:spPr>
          <a:xfrm>
            <a:off x="0" y="958788"/>
            <a:ext cx="12079419" cy="5755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€ 15.000,00</a:t>
            </a:r>
            <a:r>
              <a:rPr lang="it-IT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logo sponsor non in esclusiva su: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pass di entrata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brochure della manifestazione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manifesti pubblicitari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pannelli   spalle   intervista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pannelli e podio della premiazione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abbigliamento dello staff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vetture di servizio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logo sul sito www.napoliracingshow.it</a:t>
            </a:r>
            <a:endParaRPr lang="it-IT" sz="1800" b="1" kern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(nel   caso   si   desideri   una   maggiore   visibilità, con   l’esclusiva   del vs logo su una o tutte le voci sopra citate aggiungere euro 15.000,00 per ogni voce )</a:t>
            </a:r>
            <a:endParaRPr lang="it-IT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it-IT" sz="1800" b="1" kern="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" marR="19050">
              <a:spcBef>
                <a:spcPts val="75"/>
              </a:spcBef>
              <a:spcAft>
                <a:spcPts val="75"/>
              </a:spcAft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it-IT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332405-2B2A-7412-359D-7D4CB7AEEFAB}"/>
              </a:ext>
            </a:extLst>
          </p:cNvPr>
          <p:cNvSpPr txBox="1"/>
          <p:nvPr/>
        </p:nvSpPr>
        <p:spPr>
          <a:xfrm flipH="1">
            <a:off x="4857415" y="204186"/>
            <a:ext cx="445070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 costi sotto elencati aggiungere Iva 22%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D57BC06-1FA4-4E3E-B50D-1F5487C1E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373" y="5083910"/>
            <a:ext cx="412125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31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C76AB746-E225-4C17-93F8-BC734FA1C4DC}"/>
              </a:ext>
            </a:extLst>
          </p:cNvPr>
          <p:cNvSpPr/>
          <p:nvPr/>
        </p:nvSpPr>
        <p:spPr>
          <a:xfrm>
            <a:off x="0" y="100591"/>
            <a:ext cx="4624366" cy="662474"/>
          </a:xfrm>
          <a:prstGeom prst="roundRect">
            <a:avLst/>
          </a:prstGeom>
          <a:solidFill>
            <a:srgbClr val="19496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24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Visibilità durante Evento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1E18B9-B8F0-43B1-B947-B4D988ACFAF3}"/>
              </a:ext>
            </a:extLst>
          </p:cNvPr>
          <p:cNvSpPr txBox="1"/>
          <p:nvPr/>
        </p:nvSpPr>
        <p:spPr>
          <a:xfrm>
            <a:off x="71021" y="1331650"/>
            <a:ext cx="12006983" cy="5641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Esposizione striscione(fornito da sponsor) lungo il percorso della gara e del villaggio € 300 a mq </a:t>
            </a:r>
            <a:endParaRPr lang="it-IT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8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sposizione striscione(fornito da sponsor) alla partenza e all’arrivo della gara € 600 a mq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18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ntitolazione di una o di tutte e tre le curve del circuito. Naturalmente anche i telecronisti e la stampa nei loro servizi  definiranno la curva con il nome dello sponsor  € 5.000,00 a curva</a:t>
            </a:r>
            <a:endParaRPr lang="it-IT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18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ntitolazione di una o di tutte le sei chicane del circuito. Naturalmente anche i telecronisti e la stampa nei </a:t>
            </a:r>
            <a:r>
              <a:rPr lang="it-IT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loro </a:t>
            </a:r>
            <a:r>
              <a:rPr lang="it-IT" sz="18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servizi definiranno la chicane con il nome dello sponsor . € 3.000,00 a chicane</a:t>
            </a:r>
            <a:endParaRPr lang="it-IT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Intitolazione del circuito, oggi definita Arena lungomare, ad uno sponsor . Naturalmente anche i telecronisti e la stampa nei servizi definiranno il circuito con il nome dello sponsor  € 30.000</a:t>
            </a:r>
            <a:r>
              <a:rPr lang="it-IT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,00</a:t>
            </a:r>
            <a:endParaRPr lang="it-IT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sponsorizzazione del sovra passo euro 35.000 in esclusiva due lati; euro 20.000 in esclusiva 1 lato; euro 65.000 ,00 tutte e due i sovra passi. </a:t>
            </a:r>
            <a:endParaRPr lang="it-IT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 possibile la sponsorizzazione delle 2 tribune con gestione dei 350 circa dei posti (a scelta nord, sud, o ovest) o di una sola tribuna oppure sponsorizzazioni di singole parti delle tribune. Per informazioni rivolgersi alla direzione dell’organizzazione. In ogni caso si tenga conto che una tribuna è riservata agli organizzatori</a:t>
            </a:r>
            <a:endParaRPr lang="it-IT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" marR="19050">
              <a:spcBef>
                <a:spcPts val="75"/>
              </a:spcBef>
              <a:spcAft>
                <a:spcPts val="75"/>
              </a:spcAft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it-IT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332405-2B2A-7412-359D-7D4CB7AEEFAB}"/>
              </a:ext>
            </a:extLst>
          </p:cNvPr>
          <p:cNvSpPr txBox="1"/>
          <p:nvPr/>
        </p:nvSpPr>
        <p:spPr>
          <a:xfrm flipH="1">
            <a:off x="4857414" y="244052"/>
            <a:ext cx="445070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 costi sotto elencati aggiungere Iva 22%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95A3319-E5A8-28E3-1668-4274831DF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163" y="0"/>
            <a:ext cx="2248381" cy="173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4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3A4A18F-5E32-4290-8EB2-097C29AA24F6}"/>
              </a:ext>
            </a:extLst>
          </p:cNvPr>
          <p:cNvSpPr/>
          <p:nvPr/>
        </p:nvSpPr>
        <p:spPr>
          <a:xfrm>
            <a:off x="118367" y="993299"/>
            <a:ext cx="12073633" cy="9254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600" b="1" kern="0" dirty="0">
                <a:solidFill>
                  <a:srgbClr val="C00000"/>
                </a:solidFill>
                <a:latin typeface="Metropolis"/>
                <a:ea typeface="Times New Roman" panose="02020603050405020304" pitchFamily="18" charset="0"/>
                <a:cs typeface="Calibri" panose="020F0502020204030204" pitchFamily="34" charset="0"/>
              </a:rPr>
              <a:t>VETRO ANTERIORE</a:t>
            </a:r>
            <a:br>
              <a:rPr lang="it-IT" sz="1600" b="1" kern="0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1600" b="1" kern="0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  <a:cs typeface="Calibri" panose="020F0502020204030204" pitchFamily="34" charset="0"/>
              </a:rPr>
              <a:t>Sponsorizzazione della  f</a:t>
            </a:r>
            <a:r>
              <a:rPr lang="it-IT" sz="1600" b="1" kern="0" dirty="0">
                <a:solidFill>
                  <a:srgbClr val="002060"/>
                </a:solidFill>
                <a:effectLst/>
                <a:latin typeface="Metropolis"/>
                <a:ea typeface="Times New Roman" panose="02020603050405020304" pitchFamily="18" charset="0"/>
                <a:cs typeface="Calibri" panose="020F0502020204030204" pitchFamily="34" charset="0"/>
              </a:rPr>
              <a:t>ascia   parasole   vetro   anteriore delle 44 vetture Trofeo Città di Napoli        	€ 10.000,00 </a:t>
            </a:r>
            <a:br>
              <a:rPr lang="it-IT" sz="1600" b="1" kern="0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1600" b="1" kern="0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  <a:cs typeface="Calibri" panose="020F0502020204030204" pitchFamily="34" charset="0"/>
              </a:rPr>
              <a:t>Sponsorizzazione della  f</a:t>
            </a:r>
            <a:r>
              <a:rPr lang="it-IT" sz="1600" b="1" kern="0" dirty="0">
                <a:solidFill>
                  <a:srgbClr val="002060"/>
                </a:solidFill>
                <a:effectLst/>
                <a:latin typeface="Metropolis"/>
                <a:ea typeface="Times New Roman" panose="02020603050405020304" pitchFamily="18" charset="0"/>
                <a:cs typeface="Calibri" panose="020F0502020204030204" pitchFamily="34" charset="0"/>
              </a:rPr>
              <a:t>ascia   parasole   vetro   anteriore delle  vetture Trofeo dei Campioni               	€ 7.000,00</a:t>
            </a:r>
            <a:br>
              <a:rPr lang="it-IT" sz="1600" b="1" kern="0" dirty="0">
                <a:solidFill>
                  <a:srgbClr val="002060"/>
                </a:solidFill>
                <a:effectLst/>
                <a:latin typeface="Metropolis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1600" b="1" kern="0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  <a:cs typeface="Calibri" panose="020F0502020204030204" pitchFamily="34" charset="0"/>
              </a:rPr>
              <a:t>Sponsorizzazione della  f</a:t>
            </a:r>
            <a:r>
              <a:rPr lang="it-IT" sz="1600" b="1" kern="0" dirty="0">
                <a:solidFill>
                  <a:srgbClr val="002060"/>
                </a:solidFill>
                <a:effectLst/>
                <a:latin typeface="Metropolis"/>
                <a:ea typeface="Times New Roman" panose="02020603050405020304" pitchFamily="18" charset="0"/>
                <a:cs typeface="Calibri" panose="020F0502020204030204" pitchFamily="34" charset="0"/>
              </a:rPr>
              <a:t>ascia   parasole   vetro   anteriore delle  vetture Esibizione delle Personalità   	€ 7.000,00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600" b="1" kern="100" dirty="0">
                <a:solidFill>
                  <a:srgbClr val="C00000"/>
                </a:solidFill>
                <a:effectLst/>
                <a:latin typeface="Metropolis"/>
                <a:ea typeface="Calibri" panose="020F0502020204030204" pitchFamily="34" charset="0"/>
                <a:cs typeface="Times New Roman" panose="02020603050405020304" pitchFamily="18" charset="0"/>
              </a:rPr>
              <a:t>VETRO POSTERIORE</a:t>
            </a:r>
            <a:br>
              <a:rPr lang="it-IT" sz="1600" b="1" kern="100" dirty="0">
                <a:solidFill>
                  <a:srgbClr val="C00000"/>
                </a:solidFill>
                <a:effectLst/>
                <a:latin typeface="Metropolis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b="1" kern="0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  <a:cs typeface="Calibri" panose="020F0502020204030204" pitchFamily="34" charset="0"/>
              </a:rPr>
              <a:t>Sponsorizzazione su </a:t>
            </a:r>
            <a:r>
              <a:rPr lang="it-IT" sz="1600" b="1" kern="0" dirty="0">
                <a:solidFill>
                  <a:srgbClr val="002060"/>
                </a:solidFill>
                <a:effectLst/>
                <a:latin typeface="Metropolis"/>
                <a:ea typeface="Times New Roman" panose="02020603050405020304" pitchFamily="18" charset="0"/>
                <a:cs typeface="Calibri" panose="020F0502020204030204" pitchFamily="34" charset="0"/>
              </a:rPr>
              <a:t>fascia   parasole   vetro   posteriore delle 44 vetture Trofeo Città di Napoli             	€ 5.000,00 </a:t>
            </a:r>
            <a:br>
              <a:rPr lang="it-IT" sz="1600" kern="100" dirty="0">
                <a:latin typeface="Metropolis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600" b="1" kern="0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  <a:cs typeface="Calibri" panose="020F0502020204030204" pitchFamily="34" charset="0"/>
              </a:rPr>
              <a:t>Sponsorizzazione su </a:t>
            </a:r>
            <a:r>
              <a:rPr lang="it-IT" sz="1600" b="1" kern="0" dirty="0">
                <a:solidFill>
                  <a:srgbClr val="002060"/>
                </a:solidFill>
                <a:effectLst/>
                <a:latin typeface="Metropolis"/>
                <a:ea typeface="Times New Roman" panose="02020603050405020304" pitchFamily="18" charset="0"/>
                <a:cs typeface="Calibri" panose="020F0502020204030204" pitchFamily="34" charset="0"/>
              </a:rPr>
              <a:t>fascia   parasole   vetro   posteriore delle vetture Trofeo dei Campioni                    	€ 3.000,00</a:t>
            </a:r>
            <a:br>
              <a:rPr lang="it-IT" sz="1600" b="1" kern="0" dirty="0">
                <a:solidFill>
                  <a:srgbClr val="002060"/>
                </a:solidFill>
                <a:effectLst/>
                <a:latin typeface="Metropolis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1600" b="1" kern="0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  <a:cs typeface="Calibri" panose="020F0502020204030204" pitchFamily="34" charset="0"/>
              </a:rPr>
              <a:t>Sponsorizzazione su </a:t>
            </a:r>
            <a:r>
              <a:rPr lang="it-IT" sz="1600" b="1" kern="0" dirty="0">
                <a:solidFill>
                  <a:srgbClr val="002060"/>
                </a:solidFill>
                <a:effectLst/>
                <a:latin typeface="Metropolis"/>
                <a:ea typeface="Times New Roman" panose="02020603050405020304" pitchFamily="18" charset="0"/>
                <a:cs typeface="Calibri" panose="020F0502020204030204" pitchFamily="34" charset="0"/>
              </a:rPr>
              <a:t>fascia   parasole   vetro   posteriore  delle vetture Esibizione delle Personalità       	€ 3.000,00</a:t>
            </a:r>
            <a:endParaRPr lang="it-IT" sz="1600" b="1" kern="100" dirty="0">
              <a:solidFill>
                <a:srgbClr val="002060"/>
              </a:solidFill>
              <a:latin typeface="Metropoli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600" b="1" kern="100" dirty="0">
                <a:solidFill>
                  <a:srgbClr val="C00000"/>
                </a:solidFill>
                <a:effectLst/>
                <a:latin typeface="Metropolis"/>
                <a:ea typeface="Calibri" panose="020F0502020204030204" pitchFamily="34" charset="0"/>
                <a:cs typeface="Times New Roman" panose="02020603050405020304" pitchFamily="18" charset="0"/>
              </a:rPr>
              <a:t>PARAFANGO ANTERIORE</a:t>
            </a:r>
            <a:br>
              <a:rPr lang="it-IT" sz="1600" b="1" kern="100" dirty="0">
                <a:solidFill>
                  <a:srgbClr val="C00000"/>
                </a:solidFill>
                <a:effectLst/>
                <a:latin typeface="Metropolis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b="1" kern="0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  <a:cs typeface="Calibri" panose="020F0502020204030204" pitchFamily="34" charset="0"/>
              </a:rPr>
              <a:t>Sponsorizzazione sui </a:t>
            </a:r>
            <a:r>
              <a:rPr lang="it-IT" sz="1600" b="1" kern="0" dirty="0">
                <a:solidFill>
                  <a:srgbClr val="002060"/>
                </a:solidFill>
                <a:effectLst/>
                <a:latin typeface="Metropolis"/>
                <a:ea typeface="Times New Roman" panose="02020603050405020304" pitchFamily="18" charset="0"/>
                <a:cs typeface="Calibri" panose="020F0502020204030204" pitchFamily="34" charset="0"/>
              </a:rPr>
              <a:t>parafanghi anteriori dx e sx delle 44 vetture Trofeo Città di Napoli 	           	€ 7.200,00 </a:t>
            </a:r>
            <a:br>
              <a:rPr lang="it-IT" sz="1600" b="1" kern="0" dirty="0">
                <a:solidFill>
                  <a:srgbClr val="002060"/>
                </a:solidFill>
                <a:effectLst/>
                <a:latin typeface="Metropolis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1600" b="1" kern="0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  <a:cs typeface="Calibri" panose="020F0502020204030204" pitchFamily="34" charset="0"/>
              </a:rPr>
              <a:t>Sponsorizzazione sui parafanghi anteriori dx e sx </a:t>
            </a:r>
            <a:r>
              <a:rPr lang="it-IT" sz="1600" b="1" kern="0" dirty="0">
                <a:solidFill>
                  <a:srgbClr val="002060"/>
                </a:solidFill>
                <a:effectLst/>
                <a:latin typeface="Metropolis"/>
                <a:ea typeface="Times New Roman" panose="02020603050405020304" pitchFamily="18" charset="0"/>
                <a:cs typeface="Calibri" panose="020F0502020204030204" pitchFamily="34" charset="0"/>
              </a:rPr>
              <a:t>delle  vetture Trofeo dei Campioni   	             	€ 5.000,00</a:t>
            </a:r>
            <a:br>
              <a:rPr lang="it-IT" sz="1600" b="1" kern="0" dirty="0">
                <a:solidFill>
                  <a:srgbClr val="002060"/>
                </a:solidFill>
                <a:effectLst/>
                <a:latin typeface="Metropolis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1600" b="1" kern="0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  <a:cs typeface="Calibri" panose="020F0502020204030204" pitchFamily="34" charset="0"/>
              </a:rPr>
              <a:t>Sponsorizzazione sui parafanghi anteriori dx e sx </a:t>
            </a:r>
            <a:r>
              <a:rPr lang="it-IT" sz="1600" b="1" kern="0" dirty="0">
                <a:solidFill>
                  <a:srgbClr val="002060"/>
                </a:solidFill>
                <a:effectLst/>
                <a:latin typeface="Metropolis"/>
                <a:ea typeface="Times New Roman" panose="02020603050405020304" pitchFamily="18" charset="0"/>
                <a:cs typeface="Calibri" panose="020F0502020204030204" pitchFamily="34" charset="0"/>
              </a:rPr>
              <a:t>elle  vetture Esibizione delle Personalità                      	€ 5.000,00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600" b="1" kern="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PARAFANGO POSTERIORE</a:t>
            </a:r>
            <a:br>
              <a:rPr lang="it-IT" sz="1600" b="1" kern="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1600" b="1" kern="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Sponsorizzazione sui  parafanghi posteriori dx e </a:t>
            </a:r>
            <a:r>
              <a:rPr lang="it-IT" sz="16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sx</a:t>
            </a:r>
            <a:r>
              <a:rPr lang="it-IT" sz="1600" b="1" kern="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delle 44 vetture Trofeo Città di Napoli		€ 7.200,00 </a:t>
            </a:r>
            <a:br>
              <a:rPr lang="it-IT" sz="1600" b="1" kern="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1600" b="1" kern="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Sponsorizzazione sui  parafanghi posteriori dx e </a:t>
            </a:r>
            <a:r>
              <a:rPr lang="it-IT" sz="16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sx</a:t>
            </a:r>
            <a:r>
              <a:rPr lang="it-IT" sz="1600" b="1" kern="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delle  vetture Trofeo dei Campioni   		€ 5.000,00</a:t>
            </a:r>
            <a:br>
              <a:rPr lang="it-IT" sz="1600" b="1" kern="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1600" b="1" kern="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Sponsorizzazione delle sui  parafanghi posteriori dx e </a:t>
            </a:r>
            <a:r>
              <a:rPr lang="it-IT" sz="16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sx</a:t>
            </a:r>
            <a:r>
              <a:rPr lang="it-IT" sz="1600" b="1" kern="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vetture Esibizione delle Personalità   		€ 5.000,00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6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PLACCA PORTA NUMERO</a:t>
            </a:r>
            <a:br>
              <a:rPr lang="it-IT" sz="16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b="1" kern="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Sponsorizzazione sulle placche porta numeri </a:t>
            </a:r>
            <a:r>
              <a:rPr lang="it-IT" sz="16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sx</a:t>
            </a:r>
            <a:r>
              <a:rPr lang="it-IT" sz="1600" b="1" kern="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 dx delle 44 vetture Trofeo Città di Napoli 		€ 7.500,00</a:t>
            </a:r>
            <a:br>
              <a:rPr lang="it-IT" sz="1600" b="1" kern="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1600" b="1" kern="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Sponsorizzazione sulle placche porta numeri </a:t>
            </a:r>
            <a:r>
              <a:rPr lang="it-IT" sz="16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sx</a:t>
            </a:r>
            <a:r>
              <a:rPr lang="it-IT" sz="1600" b="1" kern="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 dx Trofeo dei Campioni   			€ 5.000,00</a:t>
            </a:r>
            <a:br>
              <a:rPr lang="it-IT" sz="1600" b="1" kern="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1600" b="1" kern="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Sponsorizzazione sulle placche porta numeri </a:t>
            </a:r>
            <a:r>
              <a:rPr lang="it-IT" sz="16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sx</a:t>
            </a:r>
            <a:r>
              <a:rPr lang="it-IT" sz="1600" b="1" kern="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 dx delle vetture Esibizione delle Personalità   	€ 5.000,00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it-IT" sz="1600" b="1" kern="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it-IT" sz="1600" b="1" kern="0" dirty="0">
              <a:solidFill>
                <a:srgbClr val="002060"/>
              </a:solidFill>
              <a:effectLst/>
              <a:latin typeface="Metropolis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it-IT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it-IT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b="1" kern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it-IT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it-IT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it-IT" sz="1800" b="1" kern="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it-IT" sz="1800" b="1" kern="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it-IT" b="1" kern="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EA4469F-4955-4023-B66F-A3F8EA6358C5}"/>
              </a:ext>
            </a:extLst>
          </p:cNvPr>
          <p:cNvSpPr/>
          <p:nvPr/>
        </p:nvSpPr>
        <p:spPr>
          <a:xfrm>
            <a:off x="4428932" y="313733"/>
            <a:ext cx="78739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it-IT" sz="2600" dirty="0">
                <a:solidFill>
                  <a:schemeClr val="tx2"/>
                </a:solidFill>
                <a:latin typeface="inherit"/>
                <a:ea typeface="Times New Roman" panose="02020603050405020304" pitchFamily="18" charset="0"/>
              </a:rPr>
              <a:t>        </a:t>
            </a:r>
            <a:endParaRPr lang="it-IT" sz="2600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C62A48C-72B9-E1B3-4183-63465B663C13}"/>
              </a:ext>
            </a:extLst>
          </p:cNvPr>
          <p:cNvSpPr txBox="1"/>
          <p:nvPr/>
        </p:nvSpPr>
        <p:spPr>
          <a:xfrm>
            <a:off x="5766984" y="280731"/>
            <a:ext cx="4677310" cy="36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 costi sotto elencati aggiungere IVA 22%</a:t>
            </a:r>
            <a:endParaRPr lang="it-IT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9A680457-DB63-400B-B1F7-C9976D9F0AC3}"/>
              </a:ext>
            </a:extLst>
          </p:cNvPr>
          <p:cNvSpPr/>
          <p:nvPr/>
        </p:nvSpPr>
        <p:spPr>
          <a:xfrm>
            <a:off x="0" y="126610"/>
            <a:ext cx="4677310" cy="771788"/>
          </a:xfrm>
          <a:prstGeom prst="roundRect">
            <a:avLst/>
          </a:prstGeom>
          <a:solidFill>
            <a:srgbClr val="19496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Sponsorizzazioni delle  vetture </a:t>
            </a:r>
            <a:br>
              <a:rPr lang="it-IT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Trofeo Città di Napoli </a:t>
            </a:r>
          </a:p>
        </p:txBody>
      </p:sp>
    </p:spTree>
    <p:extLst>
      <p:ext uri="{BB962C8B-B14F-4D97-AF65-F5344CB8AC3E}">
        <p14:creationId xmlns:p14="http://schemas.microsoft.com/office/powerpoint/2010/main" val="2667386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C76AB746-E225-4C17-93F8-BC734FA1C4DC}"/>
              </a:ext>
            </a:extLst>
          </p:cNvPr>
          <p:cNvSpPr/>
          <p:nvPr/>
        </p:nvSpPr>
        <p:spPr>
          <a:xfrm>
            <a:off x="0" y="100591"/>
            <a:ext cx="4664280" cy="662474"/>
          </a:xfrm>
          <a:prstGeom prst="roundRect">
            <a:avLst/>
          </a:prstGeom>
          <a:solidFill>
            <a:srgbClr val="19496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24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Sponsorizzazioni dei Trofei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1E18B9-B8F0-43B1-B947-B4D988ACFAF3}"/>
              </a:ext>
            </a:extLst>
          </p:cNvPr>
          <p:cNvSpPr txBox="1"/>
          <p:nvPr/>
        </p:nvSpPr>
        <p:spPr>
          <a:xfrm>
            <a:off x="168676" y="1580224"/>
            <a:ext cx="11910743" cy="506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b="1" kern="0" dirty="0">
                <a:solidFill>
                  <a:srgbClr val="0024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GT3 (</a:t>
            </a:r>
            <a:r>
              <a:rPr lang="it-IT" sz="1800" b="1" i="1" kern="0" dirty="0">
                <a:solidFill>
                  <a:srgbClr val="0024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TROFEO GT3 CUP</a:t>
            </a:r>
            <a:r>
              <a:rPr lang="it-IT" sz="1800" b="1" kern="0" dirty="0">
                <a:solidFill>
                  <a:srgbClr val="0024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	          			€ 5.000,00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b="1" kern="0" dirty="0">
                <a:solidFill>
                  <a:srgbClr val="0024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GT CUP (</a:t>
            </a:r>
            <a:r>
              <a:rPr lang="it-IT" sz="1800" b="1" i="1" kern="0" dirty="0">
                <a:solidFill>
                  <a:srgbClr val="0024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TROFEO GT CUP</a:t>
            </a:r>
            <a:r>
              <a:rPr lang="it-IT" sz="1800" b="1" kern="0" dirty="0">
                <a:solidFill>
                  <a:srgbClr val="0024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				€ 5.000,00	 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b="1" kern="0" dirty="0">
                <a:solidFill>
                  <a:srgbClr val="0024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RALLY (</a:t>
            </a:r>
            <a:r>
              <a:rPr lang="it-IT" sz="1800" b="1" i="1" kern="0" dirty="0">
                <a:solidFill>
                  <a:srgbClr val="0024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TROFEO RALLY CUP</a:t>
            </a:r>
            <a:r>
              <a:rPr lang="it-IT" sz="1800" b="1" kern="0" dirty="0">
                <a:solidFill>
                  <a:srgbClr val="0024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				€ 5.000,00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b="1" kern="0" dirty="0">
                <a:solidFill>
                  <a:srgbClr val="0024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TCR (</a:t>
            </a:r>
            <a:r>
              <a:rPr lang="it-IT" b="1" i="1" kern="0" dirty="0">
                <a:solidFill>
                  <a:srgbClr val="0024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it-IT" sz="1800" b="1" i="1" kern="0" dirty="0">
                <a:solidFill>
                  <a:srgbClr val="0024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ROFEO TCR CUP) 				€ </a:t>
            </a:r>
            <a:r>
              <a:rPr lang="it-IT" b="1" i="1" kern="0" dirty="0">
                <a:solidFill>
                  <a:srgbClr val="0024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it-IT" sz="1800" b="1" i="1" kern="0" dirty="0">
                <a:solidFill>
                  <a:srgbClr val="0024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.500,00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b="1" i="1" kern="0" dirty="0">
                <a:solidFill>
                  <a:srgbClr val="0024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TCR (TROFEO DSG CUP</a:t>
            </a:r>
            <a:r>
              <a:rPr lang="it-IT" sz="1800" b="1" kern="0" dirty="0">
                <a:solidFill>
                  <a:srgbClr val="0024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				€ 2.500,00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b="1" kern="0" dirty="0">
                <a:solidFill>
                  <a:srgbClr val="0024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SPORT/PROTOTIPI (</a:t>
            </a:r>
            <a:r>
              <a:rPr lang="it-IT" sz="1800" b="1" i="1" kern="0" dirty="0">
                <a:solidFill>
                  <a:srgbClr val="0024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TROFEO  classifiche per vetture 1600) € 5.000,00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b="1" kern="0" dirty="0">
                <a:solidFill>
                  <a:srgbClr val="0024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SPORT/PROTOTIPI (</a:t>
            </a:r>
            <a:r>
              <a:rPr lang="it-IT" sz="1800" b="1" i="1" kern="0" dirty="0">
                <a:solidFill>
                  <a:srgbClr val="0024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TROFEO  classifiche per vetture 2000) € 5.000,00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b="1" kern="0" dirty="0">
                <a:solidFill>
                  <a:srgbClr val="0024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TROFEO “</a:t>
            </a:r>
            <a:r>
              <a:rPr lang="it-IT" sz="1800" b="1" i="1" kern="0" dirty="0">
                <a:solidFill>
                  <a:srgbClr val="0024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PILOTA DEL GIORNO</a:t>
            </a:r>
            <a:r>
              <a:rPr lang="it-IT" sz="1800" b="1" kern="0" dirty="0">
                <a:solidFill>
                  <a:srgbClr val="0024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al miglior tempo assoluto  € 5.000,00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b="1" kern="0" dirty="0">
                <a:solidFill>
                  <a:srgbClr val="0024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TROFEO “</a:t>
            </a:r>
            <a:r>
              <a:rPr lang="it-IT" sz="1800" b="1" i="1" kern="0" dirty="0">
                <a:solidFill>
                  <a:srgbClr val="0024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CITTA’ DI NAPOLI CHAMPION</a:t>
            </a:r>
            <a:r>
              <a:rPr lang="it-IT" sz="1800" b="1" kern="0" dirty="0">
                <a:solidFill>
                  <a:srgbClr val="0024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al vincitore della gara dei campioni				 € 5.000,00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b="1" kern="0" dirty="0">
                <a:solidFill>
                  <a:srgbClr val="0024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TROFEO “</a:t>
            </a:r>
            <a:r>
              <a:rPr lang="it-IT" sz="1800" b="1" i="1" kern="0" dirty="0">
                <a:solidFill>
                  <a:srgbClr val="0024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CITTA’ DI NAPOLI VIP</a:t>
            </a:r>
            <a:r>
              <a:rPr lang="it-IT" sz="1800" b="1" kern="0" dirty="0">
                <a:solidFill>
                  <a:srgbClr val="0024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( personalità dello spettacolo e istituzionali che parteciperanno all’evento) € 5.000.00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b="1" kern="0" dirty="0">
                <a:solidFill>
                  <a:srgbClr val="0024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TROFEO “</a:t>
            </a:r>
            <a:r>
              <a:rPr lang="it-IT" sz="1800" b="1" i="1" kern="0" dirty="0">
                <a:solidFill>
                  <a:srgbClr val="0024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NAPOLI NOBILE</a:t>
            </a:r>
            <a:r>
              <a:rPr lang="it-IT" sz="1800" b="1" kern="0" dirty="0">
                <a:solidFill>
                  <a:srgbClr val="0024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it-IT" b="1" kern="0" dirty="0">
                <a:solidFill>
                  <a:srgbClr val="00246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1800" b="1" kern="0" dirty="0">
                <a:solidFill>
                  <a:srgbClr val="00246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vetture d’epoca vincitrici delle varie categorie del concorso di eleganza) 	  € 5.000,00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050" marR="19050">
              <a:spcBef>
                <a:spcPts val="75"/>
              </a:spcBef>
              <a:spcAft>
                <a:spcPts val="75"/>
              </a:spcAft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it-IT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332405-2B2A-7412-359D-7D4CB7AEEFAB}"/>
              </a:ext>
            </a:extLst>
          </p:cNvPr>
          <p:cNvSpPr txBox="1"/>
          <p:nvPr/>
        </p:nvSpPr>
        <p:spPr>
          <a:xfrm flipH="1">
            <a:off x="4857415" y="204186"/>
            <a:ext cx="445070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b="1" kern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Ai costi sotto elencati aggiungere Iva 22%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9EF613E-444F-03A1-AC90-1B6E1AB2A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815" y="1038687"/>
            <a:ext cx="2441358" cy="247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75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D450669C-F86E-4094-B65B-802FFF5C89E1}"/>
              </a:ext>
            </a:extLst>
          </p:cNvPr>
          <p:cNvSpPr/>
          <p:nvPr/>
        </p:nvSpPr>
        <p:spPr>
          <a:xfrm>
            <a:off x="-1" y="143702"/>
            <a:ext cx="4599221" cy="66247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2800" b="1" dirty="0">
                <a:ln/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PACCHETTO DIAMOND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C5C31EB-2121-4B66-B349-C5C35E6C7617}"/>
              </a:ext>
            </a:extLst>
          </p:cNvPr>
          <p:cNvSpPr/>
          <p:nvPr/>
        </p:nvSpPr>
        <p:spPr>
          <a:xfrm>
            <a:off x="4736654" y="217241"/>
            <a:ext cx="3573625" cy="523220"/>
          </a:xfrm>
          <a:prstGeom prst="rect">
            <a:avLst/>
          </a:prstGeom>
          <a:solidFill>
            <a:srgbClr val="9F9F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3A4A18F-5E32-4290-8EB2-097C29AA24F6}"/>
              </a:ext>
            </a:extLst>
          </p:cNvPr>
          <p:cNvSpPr/>
          <p:nvPr/>
        </p:nvSpPr>
        <p:spPr>
          <a:xfrm>
            <a:off x="127341" y="806176"/>
            <a:ext cx="11375104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b="1" dirty="0">
                <a:solidFill>
                  <a:srgbClr val="C00000"/>
                </a:solidFill>
                <a:latin typeface="Metropolis"/>
                <a:ea typeface="Times New Roman" panose="02020603050405020304" pitchFamily="18" charset="0"/>
              </a:rPr>
              <a:t>ESPOSIZIONE</a:t>
            </a:r>
            <a:endParaRPr lang="it-IT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Area espositiva coperta 96 mq (inclusa di gazebo, energia elettrica, pulizia, guardiania)</a:t>
            </a: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Area espositiva scoperta  96 mq su via Caracciolo</a:t>
            </a:r>
          </a:p>
          <a:p>
            <a:pPr>
              <a:buSzPts val="1000"/>
              <a:tabLst>
                <a:tab pos="457200" algn="l"/>
              </a:tabLst>
            </a:pP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N. 500 pass di accesso</a:t>
            </a: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endParaRPr lang="it-IT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it-IT" b="1" dirty="0">
                <a:solidFill>
                  <a:srgbClr val="C00000"/>
                </a:solidFill>
                <a:latin typeface="Metropolis"/>
                <a:ea typeface="Times New Roman" panose="02020603050405020304" pitchFamily="18" charset="0"/>
              </a:rPr>
              <a:t>VISIBILITA’ DURANTE L’EVENTO</a:t>
            </a: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Sponsorizzazione di  Fascia parasole anteriore di tutte le vetture in gara, parafango posteriore</a:t>
            </a:r>
          </a:p>
          <a:p>
            <a:pPr>
              <a:spcAft>
                <a:spcPts val="750"/>
              </a:spcAft>
            </a:pP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Oppure Fascia parasole posteriore di tutte le vetture in gara e parafango anteriore</a:t>
            </a:r>
            <a:b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Utilizzo della pista in esclusiva per 40 minuti</a:t>
            </a:r>
            <a:b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Sponsorizzazione di 1 curva</a:t>
            </a:r>
            <a:b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Sponsorizzazione di 2 chicane</a:t>
            </a:r>
            <a:b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Sponsorizzazione di 2 trofei</a:t>
            </a:r>
            <a:b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N. 10 striscioni di 2x1 interno circuito</a:t>
            </a:r>
            <a:b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N. 10 striscioni di 2x1 esterno circuito</a:t>
            </a:r>
          </a:p>
          <a:p>
            <a:pPr>
              <a:spcAft>
                <a:spcPts val="750"/>
              </a:spcAft>
            </a:pPr>
            <a:br>
              <a:rPr lang="it-IT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C00000"/>
                </a:solidFill>
                <a:latin typeface="Metropolis"/>
                <a:ea typeface="Times New Roman" panose="02020603050405020304" pitchFamily="18" charset="0"/>
              </a:rPr>
              <a:t>PUBBLICITA’ ONLINE </a:t>
            </a:r>
            <a:br>
              <a:rPr lang="it-IT" b="1" dirty="0">
                <a:solidFill>
                  <a:srgbClr val="C00000"/>
                </a:solidFill>
                <a:latin typeface="Metropolis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  <a:t>Logo sul sito web dell’evento collegato al sito dell’azienda </a:t>
            </a:r>
          </a:p>
          <a:p>
            <a:pPr>
              <a:spcAft>
                <a:spcPts val="750"/>
              </a:spcAft>
            </a:pPr>
            <a:r>
              <a:rPr lang="it-IT" b="1" dirty="0">
                <a:solidFill>
                  <a:srgbClr val="C00000"/>
                </a:solidFill>
                <a:latin typeface="Metropolis"/>
                <a:ea typeface="Times New Roman" panose="02020603050405020304" pitchFamily="18" charset="0"/>
              </a:rPr>
              <a:t>LOGO SU MATERIALE EVENTO</a:t>
            </a:r>
            <a:br>
              <a:rPr lang="it-IT" b="1" dirty="0">
                <a:solidFill>
                  <a:schemeClr val="tx2"/>
                </a:solidFill>
                <a:latin typeface="Metropolis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Pass di entrata, brochure evento, manifesti, pannelli spalle interviste, podio premiazione, abbigliamento staff, vetture servizio</a:t>
            </a:r>
          </a:p>
          <a:p>
            <a:pPr>
              <a:spcAft>
                <a:spcPts val="750"/>
              </a:spcAft>
            </a:pPr>
            <a:endParaRPr lang="it-IT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EA4469F-4955-4023-B66F-A3F8EA6358C5}"/>
              </a:ext>
            </a:extLst>
          </p:cNvPr>
          <p:cNvSpPr/>
          <p:nvPr/>
        </p:nvSpPr>
        <p:spPr>
          <a:xfrm>
            <a:off x="4388467" y="279622"/>
            <a:ext cx="42699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€   100.000,00  + IVA 22%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478B24E-AB67-53F3-C24C-4BBFFC5C3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742" y="3768577"/>
            <a:ext cx="4187903" cy="81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40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D450669C-F86E-4094-B65B-802FFF5C89E1}"/>
              </a:ext>
            </a:extLst>
          </p:cNvPr>
          <p:cNvSpPr/>
          <p:nvPr/>
        </p:nvSpPr>
        <p:spPr>
          <a:xfrm>
            <a:off x="-1" y="159090"/>
            <a:ext cx="4613945" cy="66247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28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PACCHETTO PLATINUM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C5C31EB-2121-4B66-B349-C5C35E6C7617}"/>
              </a:ext>
            </a:extLst>
          </p:cNvPr>
          <p:cNvSpPr/>
          <p:nvPr/>
        </p:nvSpPr>
        <p:spPr>
          <a:xfrm>
            <a:off x="4783777" y="277657"/>
            <a:ext cx="3573625" cy="523220"/>
          </a:xfrm>
          <a:prstGeom prst="rect">
            <a:avLst/>
          </a:prstGeom>
          <a:solidFill>
            <a:srgbClr val="9F9F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3A4A18F-5E32-4290-8EB2-097C29AA24F6}"/>
              </a:ext>
            </a:extLst>
          </p:cNvPr>
          <p:cNvSpPr/>
          <p:nvPr/>
        </p:nvSpPr>
        <p:spPr>
          <a:xfrm>
            <a:off x="262517" y="976208"/>
            <a:ext cx="11207433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b="1" dirty="0">
                <a:solidFill>
                  <a:srgbClr val="C00000"/>
                </a:solidFill>
                <a:latin typeface="Metropolis"/>
                <a:ea typeface="Times New Roman" panose="02020603050405020304" pitchFamily="18" charset="0"/>
              </a:rPr>
              <a:t>ESPOSIZIONE </a:t>
            </a:r>
            <a:br>
              <a:rPr lang="it-IT" b="1" dirty="0">
                <a:solidFill>
                  <a:srgbClr val="C00000"/>
                </a:solidFill>
                <a:latin typeface="Metropolis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  <a:t>Area espositiva coperta 48 mq (inclusa di gazebo, energia elettrica, pulizia, guardiania)</a:t>
            </a: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  <a:t>Area espositiva scoperta  48 mq su via </a:t>
            </a:r>
            <a:r>
              <a:rPr lang="it-IT" b="1" dirty="0" err="1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  <a:t>caracciolo</a:t>
            </a:r>
            <a: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  <a:t> </a:t>
            </a:r>
          </a:p>
          <a:p>
            <a:pPr>
              <a:buSzPts val="1000"/>
              <a:tabLst>
                <a:tab pos="457200" algn="l"/>
              </a:tabLst>
            </a:pPr>
            <a: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  <a:t>N. 300 pass di accesso</a:t>
            </a:r>
          </a:p>
          <a:p>
            <a:pPr>
              <a:buSzPts val="1000"/>
              <a:tabLst>
                <a:tab pos="457200" algn="l"/>
              </a:tabLst>
            </a:pPr>
            <a:endParaRPr lang="it-IT" b="1" dirty="0">
              <a:solidFill>
                <a:schemeClr val="tx2"/>
              </a:solidFill>
              <a:latin typeface="Metropolis"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it-IT" b="1" dirty="0">
                <a:solidFill>
                  <a:srgbClr val="C00000"/>
                </a:solidFill>
                <a:latin typeface="Metropolis"/>
                <a:ea typeface="Times New Roman" panose="02020603050405020304" pitchFamily="18" charset="0"/>
              </a:rPr>
              <a:t>VISIBILITA’ DURANTE L’EVENTO</a:t>
            </a:r>
            <a:endParaRPr lang="it-IT" b="1" dirty="0">
              <a:solidFill>
                <a:schemeClr val="tx2"/>
              </a:solidFill>
              <a:latin typeface="Metropolis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  <a:t>Sponsorizzazione di Placca porta numero di tutte le vetture in gara</a:t>
            </a:r>
          </a:p>
          <a:p>
            <a:pPr>
              <a:spcAft>
                <a:spcPts val="750"/>
              </a:spcAft>
            </a:pPr>
            <a: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  <a:t>                                                    Oppure </a:t>
            </a:r>
            <a:b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  <a:t>Sponsorizzazione pannelli della partenza e dell’arrivi delle vetture </a:t>
            </a:r>
            <a:b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  <a:t>Utilizzo della pista in esclusiva per 20 minuti</a:t>
            </a:r>
            <a:b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  <a:t>Sponsorizzazione di 2 chicane</a:t>
            </a:r>
            <a:b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  <a:t>Sponsorizzazione di 1 trofeo</a:t>
            </a:r>
            <a:b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  <a:t>N. 6 striscioni di 2x1 interno circuito</a:t>
            </a:r>
            <a:b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  <a:t>N. 6 striscioni di 2x1 esterno circuito</a:t>
            </a:r>
            <a:b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</a:br>
            <a:br>
              <a:rPr lang="it-IT" b="1" dirty="0">
                <a:solidFill>
                  <a:schemeClr val="tx2"/>
                </a:solidFill>
                <a:latin typeface="Metropolis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C00000"/>
                </a:solidFill>
                <a:latin typeface="Metropolis"/>
                <a:ea typeface="Times New Roman" panose="02020603050405020304" pitchFamily="18" charset="0"/>
              </a:rPr>
              <a:t>PUBBLICITA’ ONLINE </a:t>
            </a:r>
            <a:br>
              <a:rPr lang="it-IT" b="1" dirty="0">
                <a:solidFill>
                  <a:srgbClr val="C00000"/>
                </a:solidFill>
                <a:latin typeface="Metropolis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  <a:t>Logo sul sito web dell’evento collegato al sito dell’azienda</a:t>
            </a:r>
          </a:p>
          <a:p>
            <a:pPr>
              <a:spcAft>
                <a:spcPts val="750"/>
              </a:spcAft>
            </a:pPr>
            <a:r>
              <a:rPr lang="it-IT" b="1" dirty="0">
                <a:solidFill>
                  <a:srgbClr val="C00000"/>
                </a:solidFill>
                <a:latin typeface="Metropolis"/>
                <a:ea typeface="Times New Roman" panose="02020603050405020304" pitchFamily="18" charset="0"/>
              </a:rPr>
              <a:t>LOGO SU MATERIALE EVENTO</a:t>
            </a:r>
            <a:br>
              <a:rPr lang="it-IT" b="1" dirty="0">
                <a:solidFill>
                  <a:schemeClr val="tx2"/>
                </a:solidFill>
                <a:latin typeface="Metropolis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  <a:t>Pass di entrata, brochure evento, manifesti, pannelli spalle interviste, podio premiazione, abbigliamento staff, vetture servizio</a:t>
            </a:r>
          </a:p>
          <a:p>
            <a:pPr>
              <a:spcAft>
                <a:spcPts val="750"/>
              </a:spcAft>
            </a:pPr>
            <a:endParaRPr lang="it-IT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EA4469F-4955-4023-B66F-A3F8EA6358C5}"/>
              </a:ext>
            </a:extLst>
          </p:cNvPr>
          <p:cNvSpPr/>
          <p:nvPr/>
        </p:nvSpPr>
        <p:spPr>
          <a:xfrm>
            <a:off x="4137193" y="293045"/>
            <a:ext cx="486679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2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€   50.000,00  + IVA 22%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4E4860F-73BF-13FB-F1F5-59B2C3B59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397" y="3429000"/>
            <a:ext cx="5086905" cy="175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35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D450669C-F86E-4094-B65B-802FFF5C89E1}"/>
              </a:ext>
            </a:extLst>
          </p:cNvPr>
          <p:cNvSpPr/>
          <p:nvPr/>
        </p:nvSpPr>
        <p:spPr>
          <a:xfrm>
            <a:off x="0" y="174479"/>
            <a:ext cx="4620938" cy="66247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28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PACCHETTO GOLD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C5C31EB-2121-4B66-B349-C5C35E6C7617}"/>
              </a:ext>
            </a:extLst>
          </p:cNvPr>
          <p:cNvSpPr/>
          <p:nvPr/>
        </p:nvSpPr>
        <p:spPr>
          <a:xfrm>
            <a:off x="4758610" y="244106"/>
            <a:ext cx="3573625" cy="523220"/>
          </a:xfrm>
          <a:prstGeom prst="rect">
            <a:avLst/>
          </a:prstGeom>
          <a:solidFill>
            <a:srgbClr val="9F9F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3A4A18F-5E32-4290-8EB2-097C29AA24F6}"/>
              </a:ext>
            </a:extLst>
          </p:cNvPr>
          <p:cNvSpPr/>
          <p:nvPr/>
        </p:nvSpPr>
        <p:spPr>
          <a:xfrm>
            <a:off x="355107" y="1420427"/>
            <a:ext cx="11224183" cy="5488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b="1" dirty="0">
                <a:solidFill>
                  <a:srgbClr val="C00000"/>
                </a:solidFill>
                <a:latin typeface="Metropolis"/>
                <a:ea typeface="Times New Roman" panose="02020603050405020304" pitchFamily="18" charset="0"/>
              </a:rPr>
              <a:t>ESPOSIZIONE</a:t>
            </a:r>
            <a:br>
              <a:rPr lang="it-IT" b="1" dirty="0">
                <a:solidFill>
                  <a:schemeClr val="tx2"/>
                </a:solidFill>
                <a:latin typeface="Metropolis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  <a:t>Area espositiva coperta 32 mq (inclusa di gazebo, energia elettrica, pulizia, guardiania)</a:t>
            </a:r>
            <a:endParaRPr lang="it-IT" dirty="0">
              <a:solidFill>
                <a:srgbClr val="002060"/>
              </a:solidFill>
              <a:latin typeface="Metropolis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  <a:t>Area espositiva scoperta  32 mq su via Caracciolo </a:t>
            </a:r>
          </a:p>
          <a:p>
            <a:pPr>
              <a:buSzPts val="1000"/>
              <a:tabLst>
                <a:tab pos="457200" algn="l"/>
              </a:tabLst>
            </a:pPr>
            <a: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  <a:t>N. 200 pass di accesso</a:t>
            </a: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endParaRPr lang="it-IT" dirty="0">
              <a:latin typeface="Metropolis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it-IT" b="1" dirty="0">
                <a:solidFill>
                  <a:srgbClr val="C00000"/>
                </a:solidFill>
                <a:latin typeface="Metropolis"/>
                <a:ea typeface="Times New Roman" panose="02020603050405020304" pitchFamily="18" charset="0"/>
              </a:rPr>
              <a:t>VISIBILITA’ DURANTE L’EVENTO</a:t>
            </a: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  <a:t>Utilizzo della pista non in esclusiva per 40 minuti</a:t>
            </a:r>
          </a:p>
          <a:p>
            <a:pPr>
              <a:spcAft>
                <a:spcPts val="750"/>
              </a:spcAft>
            </a:pPr>
            <a: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  <a:t>Sponsorizzazione di 1 chicane</a:t>
            </a:r>
            <a:br>
              <a:rPr lang="it-IT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  <a:t>Sponsorizzazione di 1 trofeo</a:t>
            </a:r>
            <a:b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  <a:t>N. 5 striscioni di 2x1 interno circuito</a:t>
            </a:r>
            <a:b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  <a:t>N. 5 striscioni di 2x1 esterno circuito</a:t>
            </a:r>
          </a:p>
          <a:p>
            <a:pPr>
              <a:spcAft>
                <a:spcPts val="750"/>
              </a:spcAft>
            </a:pPr>
            <a:r>
              <a:rPr lang="it-IT" b="1" dirty="0">
                <a:solidFill>
                  <a:srgbClr val="C00000"/>
                </a:solidFill>
                <a:latin typeface="Metropolis"/>
                <a:ea typeface="Times New Roman" panose="02020603050405020304" pitchFamily="18" charset="0"/>
              </a:rPr>
              <a:t>PUBBLICITA’ ONLINE</a:t>
            </a:r>
            <a:br>
              <a:rPr lang="it-IT" b="1" dirty="0">
                <a:solidFill>
                  <a:schemeClr val="tx2"/>
                </a:solidFill>
                <a:latin typeface="Metropolis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  <a:t>Logo su sito web dell’evento collegato al sito dell’azienda</a:t>
            </a:r>
          </a:p>
          <a:p>
            <a:pPr>
              <a:spcAft>
                <a:spcPts val="750"/>
              </a:spcAft>
            </a:pPr>
            <a:endParaRPr lang="it-IT" b="1" dirty="0">
              <a:solidFill>
                <a:schemeClr val="tx2"/>
              </a:solidFill>
              <a:latin typeface="Metropolis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it-IT" b="1" dirty="0">
                <a:solidFill>
                  <a:srgbClr val="C00000"/>
                </a:solidFill>
                <a:latin typeface="Metropolis"/>
                <a:ea typeface="Times New Roman" panose="02020603050405020304" pitchFamily="18" charset="0"/>
              </a:rPr>
              <a:t>LOGO SU MATERIALE EVENTO</a:t>
            </a:r>
            <a:br>
              <a:rPr lang="it-IT" b="1" dirty="0">
                <a:latin typeface="Metropolis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  <a:t>Pass di entrata, brochure evento, manifesti, pannelli spalle interviste, podio premiazione, abbigliamento staff,       vetture servizio</a:t>
            </a:r>
          </a:p>
          <a:p>
            <a:pPr>
              <a:spcAft>
                <a:spcPts val="750"/>
              </a:spcAft>
            </a:pPr>
            <a:endParaRPr lang="it-IT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EA4469F-4955-4023-B66F-A3F8EA6358C5}"/>
              </a:ext>
            </a:extLst>
          </p:cNvPr>
          <p:cNvSpPr/>
          <p:nvPr/>
        </p:nvSpPr>
        <p:spPr>
          <a:xfrm>
            <a:off x="4112026" y="274883"/>
            <a:ext cx="486679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2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€   30.000,00  + IVA 22%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237B842-07B2-8621-C4A3-48F425213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083" y="2800268"/>
            <a:ext cx="3884783" cy="129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82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D450669C-F86E-4094-B65B-802FFF5C89E1}"/>
              </a:ext>
            </a:extLst>
          </p:cNvPr>
          <p:cNvSpPr/>
          <p:nvPr/>
        </p:nvSpPr>
        <p:spPr>
          <a:xfrm>
            <a:off x="0" y="127910"/>
            <a:ext cx="4630723" cy="66247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2800" b="1" dirty="0">
                <a:ln/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PACCHETTO SILVER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C5C31EB-2121-4B66-B349-C5C35E6C7617}"/>
              </a:ext>
            </a:extLst>
          </p:cNvPr>
          <p:cNvSpPr/>
          <p:nvPr/>
        </p:nvSpPr>
        <p:spPr>
          <a:xfrm>
            <a:off x="4797963" y="202942"/>
            <a:ext cx="3573625" cy="523220"/>
          </a:xfrm>
          <a:prstGeom prst="rect">
            <a:avLst/>
          </a:prstGeom>
          <a:solidFill>
            <a:srgbClr val="9F9F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3A4A18F-5E32-4290-8EB2-097C29AA24F6}"/>
              </a:ext>
            </a:extLst>
          </p:cNvPr>
          <p:cNvSpPr/>
          <p:nvPr/>
        </p:nvSpPr>
        <p:spPr>
          <a:xfrm>
            <a:off x="186431" y="1162975"/>
            <a:ext cx="11073262" cy="5591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ESPOSIZIONE</a:t>
            </a:r>
            <a:br>
              <a:rPr lang="it-IT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Area espositiva coperta  16 mq (inclusa di gazebo, energia elettrica, pulizia, guardiania)</a:t>
            </a:r>
            <a:endParaRPr lang="it-IT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Area espositiva scoperta  32 mq su via Caracciolo</a:t>
            </a:r>
          </a:p>
          <a:p>
            <a:pPr>
              <a:buSzPts val="1000"/>
              <a:tabLst>
                <a:tab pos="457200" algn="l"/>
              </a:tabLst>
            </a:pP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N. 100 pass di accesso</a:t>
            </a:r>
          </a:p>
          <a:p>
            <a:pPr>
              <a:buSzPts val="1000"/>
              <a:tabLst>
                <a:tab pos="457200" algn="l"/>
              </a:tabLst>
            </a:pPr>
            <a:endParaRPr lang="it-IT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it-IT" b="1" dirty="0">
                <a:solidFill>
                  <a:srgbClr val="C00000"/>
                </a:solidFill>
                <a:latin typeface="Metropolis"/>
                <a:ea typeface="Times New Roman" panose="02020603050405020304" pitchFamily="18" charset="0"/>
              </a:rPr>
              <a:t>VISIBILITA’ DURANTE L’EVENTO</a:t>
            </a: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Utilizzo della pista non in esclusiva per 20 minuti</a:t>
            </a:r>
            <a:endParaRPr lang="it-IT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Sponsorizzazione di 1 chicane o di 1 trofeo</a:t>
            </a:r>
            <a:b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N. 3 striscioni di 2x1 interno circuito</a:t>
            </a:r>
            <a:b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N. 3 striscioni di 2x1 esterno circuito</a:t>
            </a:r>
          </a:p>
          <a:p>
            <a:pPr>
              <a:spcAft>
                <a:spcPts val="750"/>
              </a:spcAft>
            </a:pPr>
            <a:endParaRPr lang="it-IT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it-IT" b="1" dirty="0">
                <a:solidFill>
                  <a:srgbClr val="C00000"/>
                </a:solidFill>
                <a:latin typeface="Metropolis"/>
                <a:ea typeface="Times New Roman" panose="02020603050405020304" pitchFamily="18" charset="0"/>
              </a:rPr>
              <a:t>PUBBLICITA’ ONLINE</a:t>
            </a:r>
            <a:br>
              <a:rPr lang="it-IT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  <a:t>Logo sul sito web dell’evento collegato al sito dell’azienda</a:t>
            </a:r>
          </a:p>
          <a:p>
            <a:pPr>
              <a:spcAft>
                <a:spcPts val="750"/>
              </a:spcAft>
            </a:pPr>
            <a:endParaRPr lang="it-IT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it-IT" b="1" dirty="0">
                <a:solidFill>
                  <a:srgbClr val="C00000"/>
                </a:solidFill>
                <a:latin typeface="Metropolis"/>
                <a:ea typeface="Times New Roman" panose="02020603050405020304" pitchFamily="18" charset="0"/>
              </a:rPr>
              <a:t>LOGO SU MATERIALE EVENTO</a:t>
            </a:r>
            <a:br>
              <a:rPr lang="it-IT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pass di entrata, brochure evento, manifesti, pannelli spalle interviste, podio premiazione, abbigliamento staff, vetture servizio</a:t>
            </a:r>
          </a:p>
          <a:p>
            <a:pPr>
              <a:spcAft>
                <a:spcPts val="750"/>
              </a:spcAft>
            </a:pPr>
            <a:endParaRPr lang="it-IT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EA4469F-4955-4023-B66F-A3F8EA6358C5}"/>
              </a:ext>
            </a:extLst>
          </p:cNvPr>
          <p:cNvSpPr/>
          <p:nvPr/>
        </p:nvSpPr>
        <p:spPr>
          <a:xfrm>
            <a:off x="4151379" y="259162"/>
            <a:ext cx="486679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2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€   20.000,00  + IVA 22%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1979AB6-9375-B3C0-BEAD-F3EA6C366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839" y="2969365"/>
            <a:ext cx="3790206" cy="156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6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D450669C-F86E-4094-B65B-802FFF5C89E1}"/>
              </a:ext>
            </a:extLst>
          </p:cNvPr>
          <p:cNvSpPr/>
          <p:nvPr/>
        </p:nvSpPr>
        <p:spPr>
          <a:xfrm>
            <a:off x="-15382" y="189148"/>
            <a:ext cx="4450702" cy="66247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2800" b="1" dirty="0">
                <a:ln/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PACCHETTO BRONZE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C5C31EB-2121-4B66-B349-C5C35E6C7617}"/>
              </a:ext>
            </a:extLst>
          </p:cNvPr>
          <p:cNvSpPr/>
          <p:nvPr/>
        </p:nvSpPr>
        <p:spPr>
          <a:xfrm>
            <a:off x="4498553" y="258775"/>
            <a:ext cx="3573625" cy="523220"/>
          </a:xfrm>
          <a:prstGeom prst="rect">
            <a:avLst/>
          </a:prstGeom>
          <a:solidFill>
            <a:srgbClr val="9F9F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3A4A18F-5E32-4290-8EB2-097C29AA24F6}"/>
              </a:ext>
            </a:extLst>
          </p:cNvPr>
          <p:cNvSpPr/>
          <p:nvPr/>
        </p:nvSpPr>
        <p:spPr>
          <a:xfrm>
            <a:off x="621436" y="1784412"/>
            <a:ext cx="10957853" cy="5037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ESPOSIZIONE </a:t>
            </a:r>
            <a:b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Area espositiva coperta  16 mq (inclusa di gazebo, energia elettrica, pulizia, guardiania)</a:t>
            </a:r>
            <a:endParaRPr lang="it-IT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Area espositiva scoperta  20 mq su via Caracciolo </a:t>
            </a:r>
          </a:p>
          <a:p>
            <a:pPr>
              <a:buSzPts val="1000"/>
              <a:tabLst>
                <a:tab pos="457200" algn="l"/>
              </a:tabLst>
            </a:pP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N. 50 pass di accesso</a:t>
            </a: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endParaRPr lang="it-IT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it-IT" b="1" dirty="0">
                <a:solidFill>
                  <a:srgbClr val="C00000"/>
                </a:solidFill>
                <a:latin typeface="Metropolis"/>
                <a:ea typeface="Times New Roman" panose="02020603050405020304" pitchFamily="18" charset="0"/>
              </a:rPr>
              <a:t>VISIBILITA’ DURANTE L’EVENTO</a:t>
            </a:r>
            <a:br>
              <a:rPr lang="it-IT" b="1" dirty="0">
                <a:solidFill>
                  <a:srgbClr val="C00000"/>
                </a:solidFill>
                <a:latin typeface="Metropolis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N. 2 striscioni di 2x1 interno circuito</a:t>
            </a:r>
            <a:b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N. 2 striscioni di 2x1 esterno circuito</a:t>
            </a:r>
          </a:p>
          <a:p>
            <a:pPr>
              <a:spcAft>
                <a:spcPts val="750"/>
              </a:spcAft>
            </a:pPr>
            <a:br>
              <a:rPr lang="it-IT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C00000"/>
                </a:solidFill>
                <a:latin typeface="Metropolis"/>
                <a:ea typeface="Times New Roman" panose="02020603050405020304" pitchFamily="18" charset="0"/>
              </a:rPr>
              <a:t>PUBBLICITA’ ONLINE </a:t>
            </a:r>
            <a:br>
              <a:rPr lang="it-IT" b="1" dirty="0">
                <a:solidFill>
                  <a:srgbClr val="C00000"/>
                </a:solidFill>
                <a:latin typeface="Metropolis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Metropolis"/>
                <a:ea typeface="Times New Roman" panose="02020603050405020304" pitchFamily="18" charset="0"/>
              </a:rPr>
              <a:t>Logo su sito web dell’evento collegato al sito dell’azienda</a:t>
            </a:r>
            <a:endParaRPr lang="it-IT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endParaRPr lang="it-IT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it-IT" b="1" dirty="0">
                <a:solidFill>
                  <a:srgbClr val="C00000"/>
                </a:solidFill>
                <a:latin typeface="Metropolis"/>
                <a:ea typeface="Times New Roman" panose="02020603050405020304" pitchFamily="18" charset="0"/>
              </a:rPr>
              <a:t>LOGO SU MATERIALE EVENTO </a:t>
            </a:r>
            <a:br>
              <a:rPr lang="it-IT" b="1" dirty="0">
                <a:solidFill>
                  <a:srgbClr val="C00000"/>
                </a:solidFill>
                <a:latin typeface="Metropolis"/>
                <a:ea typeface="Times New Roman" panose="02020603050405020304" pitchFamily="18" charset="0"/>
              </a:rPr>
            </a:br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Pass di entrata, brochure evento, manifesti, pannelli spalle interviste, podio premiazione, abbigliamento staff, vetture servizio</a:t>
            </a:r>
          </a:p>
          <a:p>
            <a:pPr>
              <a:spcAft>
                <a:spcPts val="750"/>
              </a:spcAft>
            </a:pPr>
            <a:endParaRPr lang="it-IT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EA4469F-4955-4023-B66F-A3F8EA6358C5}"/>
              </a:ext>
            </a:extLst>
          </p:cNvPr>
          <p:cNvSpPr/>
          <p:nvPr/>
        </p:nvSpPr>
        <p:spPr>
          <a:xfrm>
            <a:off x="3851969" y="274163"/>
            <a:ext cx="486679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26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€   10.000,00  + IVA 22%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8B530A8-6975-93F9-20E5-415579923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259" y="3053918"/>
            <a:ext cx="2077375" cy="207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51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E758745C-9294-15F6-C585-953A7B4E4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530" y="3429000"/>
            <a:ext cx="5918057" cy="3429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FF3BC5A-596E-D155-EFBB-8468449BB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11" y="782237"/>
            <a:ext cx="5352174" cy="4981000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1B8CE6E-65B5-BF16-6D9C-D33572288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31" y="3110"/>
            <a:ext cx="5918058" cy="342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820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2647F09-FAE4-8D4F-1CCC-F610CB458587}"/>
              </a:ext>
            </a:extLst>
          </p:cNvPr>
          <p:cNvSpPr txBox="1"/>
          <p:nvPr/>
        </p:nvSpPr>
        <p:spPr>
          <a:xfrm>
            <a:off x="0" y="0"/>
            <a:ext cx="11984854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Il 6, 7 e 8 dicembre 2025 il meraviglioso lungomare di Napoli sarà lo scenario della </a:t>
            </a:r>
            <a:r>
              <a:rPr lang="it-IT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II Edizione del GRAN PREMIO DI NAPOLI – TROFEO NAPOLI RACING SHOW</a:t>
            </a:r>
            <a:r>
              <a:rPr lang="it-IT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, manifestazione patrocinata e sostenuta dal Comune di Napoli, dall’Automobile Club d’Italia, da ACI Sport e da diversi Ministeri della Repubblica. </a:t>
            </a:r>
            <a:endParaRPr lang="it-IT" dirty="0">
              <a:solidFill>
                <a:srgbClr val="002060"/>
              </a:solidFill>
              <a:effectLst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it-IT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Napoli è da sempre molto più di una città: è Storia millenaria, Cultura universale, Arte e innovazione. È il cuore pulsante del Mediterraneo e la sua naturale Capitale.</a:t>
            </a:r>
            <a:r>
              <a:rPr lang="it-IT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 Per questo, la partecipazione al Gran Premio di Napoli non è soltanto un momento sportivo, ma una straordinaria </a:t>
            </a:r>
            <a:r>
              <a:rPr lang="it-IT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vetrina internazionale</a:t>
            </a:r>
            <a:r>
              <a:rPr lang="it-IT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, capace di coniugare tradizione e modernità, bellezza e competizione, territorio e visione. </a:t>
            </a:r>
            <a:endParaRPr lang="it-IT" sz="1600" dirty="0">
              <a:solidFill>
                <a:srgbClr val="002060"/>
              </a:solidFill>
              <a:effectLst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it-IT" b="1" dirty="0">
                <a:solidFill>
                  <a:srgbClr val="C00000"/>
                </a:solidFill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📌</a:t>
            </a:r>
            <a:r>
              <a:rPr lang="it-IT" b="1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Edizione 2025 </a:t>
            </a:r>
            <a:endParaRPr lang="it-IT" sz="1600" dirty="0">
              <a:solidFill>
                <a:srgbClr val="002060"/>
              </a:solidFill>
              <a:effectLst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Il circuito sarà ampliato e raddoppiato rispetto a quello del 2024, sia in estensione che in spettacolarità. Le tribune saranno riservate a sponsor e ospiti selezionati, mentre l’accesso al pubblico resterà libero e gratuito.  </a:t>
            </a:r>
            <a:endParaRPr lang="it-IT" dirty="0">
              <a:solidFill>
                <a:srgbClr val="002060"/>
              </a:solidFill>
              <a:effectLst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Si disputerà la gara di regolarità turistica </a:t>
            </a:r>
            <a:r>
              <a:rPr lang="it-IT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“M Milia della Magna Grecia”</a:t>
            </a:r>
            <a:r>
              <a:rPr lang="it-IT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, arricchita dall’iconico tour “</a:t>
            </a:r>
            <a:r>
              <a:rPr lang="it-IT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Il Cavallino Rampante torna a casa</a:t>
            </a:r>
            <a:r>
              <a:rPr lang="it-IT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”.   </a:t>
            </a:r>
            <a:endParaRPr lang="it-IT" dirty="0">
              <a:solidFill>
                <a:srgbClr val="002060"/>
              </a:solidFill>
              <a:effectLst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Non mancheranno le spettacolari gare di kart, vera palestra dei campioni del futuro.   </a:t>
            </a:r>
            <a:endParaRPr lang="it-IT" dirty="0">
              <a:solidFill>
                <a:srgbClr val="002060"/>
              </a:solidFill>
              <a:effectLst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Verrà riproposto il prestigioso </a:t>
            </a:r>
            <a:r>
              <a:rPr lang="it-IT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Concorso di Eleganza</a:t>
            </a:r>
            <a:r>
              <a:rPr lang="it-IT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 per auto e moto, storiche e moderne.   </a:t>
            </a:r>
            <a:endParaRPr lang="it-IT" dirty="0">
              <a:solidFill>
                <a:srgbClr val="002060"/>
              </a:solidFill>
              <a:effectLst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Ai nastri di partenza si sfideranno vetture leggendarie: </a:t>
            </a:r>
            <a:r>
              <a:rPr lang="it-IT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Ferrari, Porsche, Prototipi, </a:t>
            </a:r>
            <a:r>
              <a:rPr lang="it-IT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Midjet</a:t>
            </a:r>
            <a:r>
              <a:rPr lang="it-IT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, Rally, WRC</a:t>
            </a:r>
            <a:r>
              <a:rPr lang="it-IT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 e molto altro.</a:t>
            </a:r>
            <a:endParaRPr lang="it-IT" dirty="0">
              <a:solidFill>
                <a:srgbClr val="002060"/>
              </a:solidFill>
              <a:effectLst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it-IT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I piloti partecipanti, tra i migliori in Italia e all’estero, offriranno al pubblico uno spettacolo indimenticabile, trasformando Napoli nella capitale mondiale dei motori per un intero weekend. </a:t>
            </a:r>
            <a:endParaRPr lang="it-IT" dirty="0">
              <a:solidFill>
                <a:srgbClr val="002060"/>
              </a:solidFill>
              <a:effectLst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it-IT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  </a:t>
            </a:r>
            <a:endParaRPr lang="it-IT" sz="1600" dirty="0">
              <a:solidFill>
                <a:srgbClr val="002060"/>
              </a:solidFill>
              <a:effectLst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it-IT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Segoe UI Emoji" panose="020B0502040204020203" pitchFamily="34" charset="0"/>
              </a:rPr>
              <a:t>🚀</a:t>
            </a:r>
            <a:r>
              <a:rPr lang="it-IT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it-IT" sz="16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Napoli corre verso il futuro, guidata dalla passione, dall’en</a:t>
            </a:r>
            <a:r>
              <a:rPr lang="it-IT" sz="1600" b="1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ergia dei motori e dalla forza di una visione ambiziosa.</a:t>
            </a:r>
            <a:r>
              <a:rPr lang="it-IT" sz="16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br>
              <a:rPr lang="it-IT" sz="16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</a:br>
            <a:r>
              <a:rPr lang="it-IT" sz="16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Chi ci sarà, sarà sempre in pole position!  </a:t>
            </a:r>
            <a:endParaRPr lang="it-IT" sz="1600" dirty="0">
              <a:solidFill>
                <a:srgbClr val="00206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lvl="0"/>
            <a:br>
              <a:rPr lang="it-IT" dirty="0">
                <a:solidFill>
                  <a:schemeClr val="accent5">
                    <a:lumMod val="50000"/>
                  </a:schemeClr>
                </a:solidFill>
              </a:rPr>
            </a:br>
            <a:endParaRPr lang="it-IT" dirty="0">
              <a:solidFill>
                <a:schemeClr val="accent5">
                  <a:lumMod val="50000"/>
                </a:schemeClr>
              </a:solidFill>
            </a:endParaRPr>
          </a:p>
          <a:p>
            <a:pPr lvl="0"/>
            <a:r>
              <a:rPr lang="it-IT" b="1" dirty="0">
                <a:solidFill>
                  <a:schemeClr val="accent5">
                    <a:lumMod val="50000"/>
                  </a:schemeClr>
                </a:solidFill>
              </a:rPr>
              <a:t>!</a:t>
            </a:r>
            <a:endParaRPr lang="it-IT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092BC15-CE6F-23F4-C80A-62907F20A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3002"/>
            <a:ext cx="3780421" cy="213499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0C34EE2-CBD7-1293-47BA-6428D3CF5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030" y="4723002"/>
            <a:ext cx="3987567" cy="211677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572C7E2-755C-DA96-3E0C-3A3B7B86F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590" y="4723002"/>
            <a:ext cx="4221410" cy="209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12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C2B59-ABCC-1925-CF40-0536EF444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F47CF3B-8D01-058C-F79E-D3B3C1507F95}"/>
              </a:ext>
            </a:extLst>
          </p:cNvPr>
          <p:cNvSpPr txBox="1"/>
          <p:nvPr/>
        </p:nvSpPr>
        <p:spPr>
          <a:xfrm>
            <a:off x="0" y="206727"/>
            <a:ext cx="1145284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📌 </a:t>
            </a:r>
            <a:r>
              <a:rPr lang="it-IT" b="1" dirty="0">
                <a:solidFill>
                  <a:srgbClr val="C00000"/>
                </a:solidFill>
                <a:latin typeface="Aptos" panose="020B0004020202020204" pitchFamily="34" charset="0"/>
              </a:rPr>
              <a:t>Edizione 2024:</a:t>
            </a:r>
            <a:r>
              <a:rPr lang="it-IT" dirty="0">
                <a:solidFill>
                  <a:srgbClr val="C00000"/>
                </a:solidFill>
                <a:latin typeface="Aptos" panose="020B0004020202020204" pitchFamily="34" charset="0"/>
              </a:rPr>
              <a:t> </a:t>
            </a:r>
          </a:p>
          <a:p>
            <a:endParaRPr lang="it-IT" dirty="0">
              <a:solidFill>
                <a:srgbClr val="C00000"/>
              </a:solidFill>
              <a:latin typeface="Aptos" panose="020B0004020202020204" pitchFamily="34" charset="0"/>
            </a:endParaRPr>
          </a:p>
          <a:p>
            <a:pPr lvl="0"/>
            <a:r>
              <a:rPr lang="it-IT" b="1" dirty="0">
                <a:solidFill>
                  <a:srgbClr val="C00000"/>
                </a:solidFill>
                <a:latin typeface="Aptos" panose="020B0004020202020204" pitchFamily="34" charset="0"/>
              </a:rPr>
              <a:t>3</a:t>
            </a:r>
            <a:r>
              <a:rPr lang="it-IT" dirty="0">
                <a:latin typeface="Aptos" panose="020B0004020202020204" pitchFamily="34" charset="0"/>
              </a:rPr>
              <a:t> 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giorni ricchi di adrenalina con le auto da corsa che sono tornate a sfrecciare all'ombra del Vesuvio dopo più di 60 anni:</a:t>
            </a:r>
          </a:p>
          <a:p>
            <a:pPr lvl="0"/>
            <a:r>
              <a:rPr lang="it-IT" b="1" dirty="0">
                <a:solidFill>
                  <a:srgbClr val="C00000"/>
                </a:solidFill>
                <a:latin typeface="Aptos" panose="020B0004020202020204" pitchFamily="34" charset="0"/>
              </a:rPr>
              <a:t>68.000</a:t>
            </a:r>
            <a:r>
              <a:rPr lang="it-IT" dirty="0">
                <a:latin typeface="Aptos" panose="020B0004020202020204" pitchFamily="34" charset="0"/>
              </a:rPr>
              <a:t> 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presenze tra villaggio, tribune e paddock;</a:t>
            </a:r>
          </a:p>
          <a:p>
            <a:pPr lvl="0"/>
            <a:r>
              <a:rPr lang="it-IT" b="1" dirty="0">
                <a:solidFill>
                  <a:srgbClr val="C00000"/>
                </a:solidFill>
                <a:latin typeface="Aptos" panose="020B0004020202020204" pitchFamily="34" charset="0"/>
              </a:rPr>
              <a:t>12</a:t>
            </a:r>
            <a:r>
              <a:rPr lang="it-IT" dirty="0">
                <a:latin typeface="Aptos" panose="020B0004020202020204" pitchFamily="34" charset="0"/>
              </a:rPr>
              <a:t>  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ore di diretta SKY, </a:t>
            </a:r>
            <a:r>
              <a:rPr lang="it-IT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DriveUp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 Studio Aperto Italia 1;</a:t>
            </a:r>
          </a:p>
          <a:p>
            <a:pPr lvl="0"/>
            <a:r>
              <a:rPr lang="it-IT" b="1" dirty="0">
                <a:solidFill>
                  <a:srgbClr val="C00000"/>
                </a:solidFill>
                <a:latin typeface="Aptos" panose="020B0004020202020204" pitchFamily="34" charset="0"/>
              </a:rPr>
              <a:t>44</a:t>
            </a:r>
            <a:r>
              <a:rPr lang="it-IT" dirty="0">
                <a:latin typeface="Aptos" panose="020B0004020202020204" pitchFamily="34" charset="0"/>
              </a:rPr>
              <a:t>  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driver di livello nazionale si sono contesi il Gran Premio di Napoli;</a:t>
            </a:r>
          </a:p>
          <a:p>
            <a:pPr lvl="0"/>
            <a:r>
              <a:rPr lang="it-IT" b="1" dirty="0">
                <a:solidFill>
                  <a:srgbClr val="C00000"/>
                </a:solidFill>
                <a:latin typeface="Aptos" panose="020B0004020202020204" pitchFamily="34" charset="0"/>
              </a:rPr>
              <a:t>Centinaia</a:t>
            </a:r>
            <a:r>
              <a:rPr lang="it-IT" dirty="0">
                <a:latin typeface="Aptos" panose="020B0004020202020204" pitchFamily="34" charset="0"/>
              </a:rPr>
              <a:t> 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di  vetture Ferrari, Lamborghini, Porsche, Aston Martin, Audi, Volkswagen, prototipi e anche le piccole 500 di casa Fiat;</a:t>
            </a:r>
          </a:p>
          <a:p>
            <a:pPr lvl="0"/>
            <a:r>
              <a:rPr lang="it-IT" b="1" dirty="0">
                <a:solidFill>
                  <a:srgbClr val="C00000"/>
                </a:solidFill>
                <a:latin typeface="Aptos" panose="020B0004020202020204" pitchFamily="34" charset="0"/>
              </a:rPr>
              <a:t>150</a:t>
            </a:r>
            <a:r>
              <a:rPr lang="it-IT" dirty="0">
                <a:latin typeface="Aptos" panose="020B0004020202020204" pitchFamily="34" charset="0"/>
              </a:rPr>
              <a:t> </a:t>
            </a:r>
            <a:r>
              <a:rPr lang="it-IT" dirty="0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droni che  per la prima volta nel cielo di Napoli hanno composto forme incredibili che hanno tenuto col naso all'insù napoletani e turisti</a:t>
            </a:r>
          </a:p>
          <a:p>
            <a:pPr lvl="0"/>
            <a:endParaRPr lang="it-IT" dirty="0">
              <a:latin typeface="Aptos" panose="020B0004020202020204" pitchFamily="34" charset="0"/>
            </a:endParaRPr>
          </a:p>
          <a:p>
            <a:pPr lvl="0"/>
            <a:r>
              <a:rPr lang="it-IT" b="1" dirty="0">
                <a:solidFill>
                  <a:srgbClr val="C00000"/>
                </a:solidFill>
                <a:latin typeface="Aptos" panose="020B0004020202020204" pitchFamily="34" charset="0"/>
              </a:rPr>
              <a:t>Per visualizzare rassegna stampa, video, foto dell’edizione 2024: </a:t>
            </a:r>
            <a:r>
              <a:rPr lang="it-IT" b="1" dirty="0">
                <a:solidFill>
                  <a:srgbClr val="C00000"/>
                </a:solidFill>
                <a:latin typeface="Aptos" panose="020B0004020202020204" pitchFamily="34" charset="0"/>
                <a:hlinkClick r:id="rId2"/>
              </a:rPr>
              <a:t>www.napoliracingshow.it</a:t>
            </a:r>
            <a:br>
              <a:rPr lang="it-IT" b="1" dirty="0">
                <a:solidFill>
                  <a:srgbClr val="C00000"/>
                </a:solidFill>
              </a:rPr>
            </a:br>
            <a:endParaRPr lang="it-IT" b="1" dirty="0">
              <a:solidFill>
                <a:srgbClr val="C00000"/>
              </a:solidFill>
            </a:endParaRPr>
          </a:p>
          <a:p>
            <a:r>
              <a:rPr lang="it-IT" dirty="0"/>
              <a:t> </a:t>
            </a:r>
          </a:p>
          <a:p>
            <a:r>
              <a:rPr lang="it-IT" dirty="0"/>
              <a:t> </a:t>
            </a:r>
          </a:p>
          <a:p>
            <a:r>
              <a:rPr lang="it-IT" dirty="0"/>
              <a:t> </a:t>
            </a:r>
          </a:p>
          <a:p>
            <a:r>
              <a:rPr lang="it-IT" dirty="0"/>
              <a:t> 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45759E2-5BC2-E396-5D77-620A8D14C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0820"/>
            <a:ext cx="5939406" cy="321717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2860128-32D2-A9FE-3FCB-6ABC1E21C8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40822"/>
            <a:ext cx="6096000" cy="3217178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DC7ED3F-75DA-DAAE-6E1F-F9DF7AE2D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561" y="2607384"/>
            <a:ext cx="1928327" cy="184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14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C437C-548A-7508-5D48-A47075A4D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6D93D3F6-6FEB-52B0-F7C4-239ED39C931E}"/>
              </a:ext>
            </a:extLst>
          </p:cNvPr>
          <p:cNvSpPr/>
          <p:nvPr/>
        </p:nvSpPr>
        <p:spPr>
          <a:xfrm>
            <a:off x="7741298" y="114289"/>
            <a:ext cx="4450702" cy="662474"/>
          </a:xfrm>
          <a:prstGeom prst="roundRect">
            <a:avLst/>
          </a:prstGeom>
          <a:solidFill>
            <a:srgbClr val="19496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24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SPONSORS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10BF4BA-A082-B596-4397-C13E7AA1F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54247" y="954247"/>
            <a:ext cx="6858000" cy="494950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AC2AA8B-2AA3-CC7F-42B1-1D2E0C268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105" y="6085443"/>
            <a:ext cx="1720895" cy="75920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74583B6-DE6C-1873-3A5F-9F0D5FE756FB}"/>
              </a:ext>
            </a:extLst>
          </p:cNvPr>
          <p:cNvSpPr txBox="1"/>
          <p:nvPr/>
        </p:nvSpPr>
        <p:spPr>
          <a:xfrm>
            <a:off x="5523722" y="12036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196EBFD1-0711-EAAB-D3B1-4D1028B16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5339" y="28091"/>
            <a:ext cx="7116661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b="1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b="1" dirty="0">
              <a:solidFill>
                <a:schemeClr val="accent5">
                  <a:lumMod val="50000"/>
                </a:schemeClr>
              </a:solidFill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b="1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b="1" dirty="0">
              <a:solidFill>
                <a:schemeClr val="accent5">
                  <a:lumMod val="50000"/>
                </a:schemeClr>
              </a:solidFill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Sponsor</a:t>
            </a:r>
            <a:b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</a:b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Partecipare al 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Gran Premio di Napoli – Trofeo Napoli Racing Show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significa: </a:t>
            </a: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Valorizzare l’immagine aziendale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e accrescere la visibilità del brand in un contesto unico e prestigioso.</a:t>
            </a: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Intercettare un pubblico numeroso e qualificato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, al quale comunicare in modo diretto e mirato i propri valori e messaggi. </a:t>
            </a: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Presentare prodotti e servizi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e diffondere informazioni attraverso un palcoscenico internazionale ad alto impatto mediatico. </a:t>
            </a: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</a:rPr>
              <a:t>Le aziende potranno definire, insieme al nostro team marketing, la formula di partecipazione più efficace in termini di visibilità, budget e ritorno d’immagine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. </a:t>
            </a:r>
            <a:endParaRPr kumimoji="0" lang="it-IT" altLang="it-IT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C6EC52CE-88BF-20D6-F044-96DAD24D3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5339" y="3713563"/>
            <a:ext cx="6765037" cy="350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Concessionari</a:t>
            </a:r>
            <a:b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</a:b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Anche quest’anno i concessionari avranno l’opportunità di: </a:t>
            </a: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Esporre e promuovere i propri modelli di auto e moto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all’interno dell’area espositiva dedicata;</a:t>
            </a: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Coinvolgere il pubblico con test drive esclusivi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 su un vero circuito cittadino, sotto la supervisione e la sicurezza garantita dai commissari di ACI Sport. </a:t>
            </a: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Un’occasione straordinaria per trasformare l’evento in una vera e propria 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piattaforma commerciale e relazionale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, unendo emozione, passione e concrete opportunità di business.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sz="1600" dirty="0">
              <a:solidFill>
                <a:schemeClr val="accent5">
                  <a:lumMod val="50000"/>
                </a:schemeClr>
              </a:solidFill>
              <a:latin typeface="+mn-lt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5F69A3A-5657-5132-AE05-430796C628C3}"/>
              </a:ext>
            </a:extLst>
          </p:cNvPr>
          <p:cNvSpPr txBox="1"/>
          <p:nvPr/>
        </p:nvSpPr>
        <p:spPr>
          <a:xfrm>
            <a:off x="6593747" y="6266657"/>
            <a:ext cx="35947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b="1" dirty="0">
                <a:solidFill>
                  <a:srgbClr val="C00000"/>
                </a:solidFill>
                <a:hlinkClick r:id="rId4"/>
              </a:rPr>
              <a:t>www.napoliracingshow.it</a:t>
            </a:r>
            <a:endParaRPr lang="it-IT" sz="25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28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DD36766-F1CB-6A7A-4618-5BE6450020C1}"/>
              </a:ext>
            </a:extLst>
          </p:cNvPr>
          <p:cNvSpPr txBox="1"/>
          <p:nvPr/>
        </p:nvSpPr>
        <p:spPr>
          <a:xfrm>
            <a:off x="5225143" y="455035"/>
            <a:ext cx="6839337" cy="6320063"/>
          </a:xfrm>
          <a:prstGeom prst="rect">
            <a:avLst/>
          </a:prstGeom>
          <a:solidFill>
            <a:srgbClr val="19496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b="1" i="1" kern="0" dirty="0">
                <a:solidFill>
                  <a:schemeClr val="bg1"/>
                </a:solidFill>
                <a:latin typeface="Costantia"/>
                <a:ea typeface="Times New Roman" panose="02020603050405020304" pitchFamily="18" charset="0"/>
                <a:cs typeface="Calibri" panose="020F0502020204030204" pitchFamily="34" charset="0"/>
              </a:rPr>
              <a:t>N</a:t>
            </a:r>
            <a:r>
              <a:rPr lang="it-IT" sz="2800" b="1" i="1" kern="0" dirty="0">
                <a:solidFill>
                  <a:schemeClr val="bg1"/>
                </a:solidFill>
                <a:effectLst/>
                <a:latin typeface="Costantia"/>
                <a:ea typeface="Times New Roman" panose="02020603050405020304" pitchFamily="18" charset="0"/>
                <a:cs typeface="Calibri" panose="020F0502020204030204" pitchFamily="34" charset="0"/>
              </a:rPr>
              <a:t>APOLI RACING SHOW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it-IT" sz="20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it-IT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Contatti per  partecipare come espositore/sponsor:</a:t>
            </a:r>
            <a:r>
              <a:rPr lang="it-IT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br>
              <a:rPr lang="it-IT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it-IT" sz="2000" b="1" dirty="0">
                <a:solidFill>
                  <a:schemeClr val="bg1"/>
                </a:solidFill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📞 </a:t>
            </a:r>
            <a:r>
              <a:rPr lang="it-IT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329 553 5164 – 327 661 6294 - 3341590653 </a:t>
            </a:r>
          </a:p>
          <a:p>
            <a:pPr lvl="0"/>
            <a:endParaRPr lang="it-IT" sz="2000" b="1" dirty="0">
              <a:solidFill>
                <a:schemeClr val="bg1"/>
              </a:solidFill>
              <a:effectLst/>
              <a:latin typeface="Segoe UI Emoji" panose="020B0502040204020203" pitchFamily="34" charset="0"/>
              <a:ea typeface="Times New Roman" panose="02020603050405020304" pitchFamily="18" charset="0"/>
              <a:cs typeface="Segoe UI Emoji" panose="020B0502040204020203" pitchFamily="34" charset="0"/>
            </a:endParaRPr>
          </a:p>
          <a:p>
            <a:pPr lvl="0"/>
            <a:r>
              <a:rPr lang="it-IT" sz="2000" b="1" dirty="0">
                <a:solidFill>
                  <a:schemeClr val="bg1"/>
                </a:solidFill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📧</a:t>
            </a:r>
            <a:r>
              <a:rPr lang="it-IT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r>
              <a:rPr lang="it-IT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napoliracingshow@gmail.com</a:t>
            </a:r>
            <a:endParaRPr lang="it-IT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/>
            <a:r>
              <a:rPr lang="it-IT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PEC: </a:t>
            </a:r>
            <a:r>
              <a:rPr lang="it-IT" sz="20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asdnapoliracingshow@pec.i</a:t>
            </a:r>
            <a:r>
              <a:rPr lang="it-IT" sz="20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</a:t>
            </a:r>
            <a:endParaRPr lang="it-IT" sz="2000" u="sng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/>
            <a:endParaRPr lang="it-IT" sz="2000" u="sng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/>
            <a:endParaRPr lang="it-IT" sz="2000" u="sng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/>
            <a:r>
              <a:rPr lang="it-IT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       </a:t>
            </a:r>
            <a:r>
              <a:rPr lang="it-IT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www.napoliracingshow.it</a:t>
            </a:r>
            <a:endParaRPr lang="it-IT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/>
            <a:br>
              <a:rPr lang="it-IT" sz="20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it-IT" sz="2000" b="1" dirty="0">
              <a:solidFill>
                <a:schemeClr val="bg1"/>
              </a:solidFill>
              <a:effectLst/>
              <a:latin typeface="Calibri "/>
              <a:ea typeface="Times New Roman" panose="02020603050405020304" pitchFamily="18" charset="0"/>
            </a:endParaRPr>
          </a:p>
          <a:p>
            <a:r>
              <a:rPr lang="it-IT" sz="2000" b="1" dirty="0">
                <a:solidFill>
                  <a:schemeClr val="bg1"/>
                </a:solidFill>
                <a:effectLst/>
                <a:latin typeface="Calibri "/>
                <a:ea typeface="Times New Roman" panose="02020603050405020304" pitchFamily="18" charset="0"/>
              </a:rPr>
              <a:t>       </a:t>
            </a:r>
            <a:r>
              <a:rPr lang="it-IT" sz="2000" b="1" dirty="0">
                <a:solidFill>
                  <a:schemeClr val="bg1"/>
                </a:solidFill>
                <a:effectLst/>
                <a:latin typeface="Calibri "/>
                <a:ea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it-IT" sz="2000" b="1" dirty="0">
                <a:solidFill>
                  <a:schemeClr val="bg1"/>
                </a:solidFill>
                <a:latin typeface="Calibri 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NapoliRacingShow.GranPremiodiNapoli</a:t>
            </a:r>
            <a:endParaRPr lang="it-IT" sz="2000" b="1" dirty="0">
              <a:solidFill>
                <a:schemeClr val="bg1"/>
              </a:solidFill>
              <a:latin typeface="Calibri "/>
            </a:endParaRPr>
          </a:p>
          <a:p>
            <a:br>
              <a:rPr lang="it-IT" sz="2000" b="1" dirty="0">
                <a:solidFill>
                  <a:schemeClr val="bg1"/>
                </a:solidFill>
                <a:latin typeface="Calibri "/>
                <a:ea typeface="Calibri" panose="020F0502020204030204" pitchFamily="34" charset="0"/>
              </a:rPr>
            </a:br>
            <a:r>
              <a:rPr lang="it-IT" sz="2000" b="1" dirty="0">
                <a:solidFill>
                  <a:schemeClr val="bg1"/>
                </a:solidFill>
                <a:latin typeface="Calibri "/>
                <a:ea typeface="Calibri" panose="020F0502020204030204" pitchFamily="34" charset="0"/>
              </a:rPr>
              <a:t>       </a:t>
            </a:r>
            <a:r>
              <a:rPr lang="it-IT" sz="2000" b="1" dirty="0">
                <a:solidFill>
                  <a:schemeClr val="bg1"/>
                </a:solidFill>
                <a:latin typeface="Calibri 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@napoliracingshow</a:t>
            </a:r>
            <a:endParaRPr lang="it-IT" sz="2000" b="1" dirty="0">
              <a:solidFill>
                <a:schemeClr val="bg1"/>
              </a:solidFill>
              <a:latin typeface="Calibri "/>
            </a:endParaRPr>
          </a:p>
          <a:p>
            <a:endParaRPr lang="it-IT" sz="2000" b="1" dirty="0">
              <a:solidFill>
                <a:schemeClr val="bg1"/>
              </a:solidFill>
              <a:latin typeface="Calibri "/>
              <a:ea typeface="Calibri" panose="020F0502020204030204" pitchFamily="34" charset="0"/>
            </a:endParaRPr>
          </a:p>
          <a:p>
            <a:endParaRPr lang="it-IT" sz="2000" b="1" dirty="0">
              <a:solidFill>
                <a:schemeClr val="bg1"/>
              </a:solidFill>
              <a:latin typeface="Calibri "/>
              <a:ea typeface="Calibri" panose="020F0502020204030204" pitchFamily="34" charset="0"/>
            </a:endParaRPr>
          </a:p>
          <a:p>
            <a:endParaRPr lang="it-IT" sz="2000" b="1" dirty="0">
              <a:solidFill>
                <a:schemeClr val="bg1"/>
              </a:solidFill>
              <a:latin typeface="Calibri "/>
              <a:ea typeface="Calibri" panose="020F0502020204030204" pitchFamily="34" charset="0"/>
            </a:endParaRPr>
          </a:p>
          <a:p>
            <a:endParaRPr lang="it-IT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51AEDD9-F05E-75CE-7ED4-6B4B74A94B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23" y="114029"/>
            <a:ext cx="4749554" cy="466077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9E6F71B-75A2-3BF2-392B-96D4450FDD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99" y="4858765"/>
            <a:ext cx="3149739" cy="222708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D8CA82D-B2BF-F83B-E2A5-16986F027E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6530" y="5332581"/>
            <a:ext cx="1312001" cy="131081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F038AA4-ADC5-3378-DB40-714A5913AC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97" y="4858765"/>
            <a:ext cx="519793" cy="519793"/>
          </a:xfrm>
          <a:prstGeom prst="rect">
            <a:avLst/>
          </a:prstGeom>
        </p:spPr>
      </p:pic>
      <p:pic>
        <p:nvPicPr>
          <p:cNvPr id="1030" name="Picture 6" descr="Facebook PNG per il download gratuito">
            <a:extLst>
              <a:ext uri="{FF2B5EF4-FFF2-40B4-BE49-F238E27FC236}">
                <a16:creationId xmlns:a16="http://schemas.microsoft.com/office/drawing/2014/main" id="{D5229B9B-E697-553C-229D-BE4863A65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164" y="4197904"/>
            <a:ext cx="730255" cy="73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cone mondo | Canva">
            <a:extLst>
              <a:ext uri="{FF2B5EF4-FFF2-40B4-BE49-F238E27FC236}">
                <a16:creationId xmlns:a16="http://schemas.microsoft.com/office/drawing/2014/main" id="{AD98DB33-EEF3-379E-2705-2BF015FAA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078" y="3392754"/>
            <a:ext cx="426428" cy="43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146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C76AB746-E225-4C17-93F8-BC734FA1C4DC}"/>
              </a:ext>
            </a:extLst>
          </p:cNvPr>
          <p:cNvSpPr/>
          <p:nvPr/>
        </p:nvSpPr>
        <p:spPr>
          <a:xfrm>
            <a:off x="0" y="207595"/>
            <a:ext cx="4450702" cy="662474"/>
          </a:xfrm>
          <a:prstGeom prst="roundRect">
            <a:avLst/>
          </a:prstGeom>
          <a:solidFill>
            <a:srgbClr val="19496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24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SPONSORS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1E18B9-B8F0-43B1-B947-B4D988ACFAF3}"/>
              </a:ext>
            </a:extLst>
          </p:cNvPr>
          <p:cNvSpPr txBox="1"/>
          <p:nvPr/>
        </p:nvSpPr>
        <p:spPr>
          <a:xfrm>
            <a:off x="115410" y="880331"/>
            <a:ext cx="1207659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40404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it-IT" sz="1800" b="1" dirty="0">
                <a:solidFill>
                  <a:srgbClr val="FF32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Plus per lo Sponsor </a:t>
            </a:r>
            <a:endParaRPr lang="it-IT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it-IT" sz="1800" dirty="0" err="1">
                <a:solidFill>
                  <a:srgbClr val="000000"/>
                </a:solidFill>
                <a:effectLst/>
                <a:latin typeface="Wingdings" panose="05000000000000000000" pitchFamily="2" charset="2"/>
                <a:ea typeface="Calibri" panose="020F0502020204030204" pitchFamily="34" charset="0"/>
                <a:cs typeface="Wingdings" panose="05000000000000000000" pitchFamily="2" charset="2"/>
              </a:rPr>
              <a:t>ü</a:t>
            </a:r>
            <a:r>
              <a:rPr lang="it-IT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valorizzare</a:t>
            </a:r>
            <a:r>
              <a:rPr lang="it-IT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l’immagine </a:t>
            </a:r>
            <a:r>
              <a:rPr lang="it-I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 accrescere la visibilità del brand </a:t>
            </a:r>
          </a:p>
          <a:p>
            <a:pPr>
              <a:spcAft>
                <a:spcPts val="600"/>
              </a:spcAft>
            </a:pPr>
            <a:r>
              <a:rPr lang="it-IT" sz="1800" dirty="0" err="1">
                <a:solidFill>
                  <a:srgbClr val="000000"/>
                </a:solidFill>
                <a:effectLst/>
                <a:latin typeface="Wingdings" panose="05000000000000000000" pitchFamily="2" charset="2"/>
                <a:ea typeface="Calibri" panose="020F0502020204030204" pitchFamily="34" charset="0"/>
                <a:cs typeface="Wingdings" panose="05000000000000000000" pitchFamily="2" charset="2"/>
              </a:rPr>
              <a:t>ü</a:t>
            </a:r>
            <a:r>
              <a:rPr lang="it-IT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avere</a:t>
            </a:r>
            <a:r>
              <a:rPr lang="it-I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un </a:t>
            </a:r>
            <a:r>
              <a:rPr lang="it-IT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pubblico numeroso </a:t>
            </a:r>
            <a:r>
              <a:rPr lang="it-I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completa disposizione al quale comunicare un </a:t>
            </a:r>
            <a:r>
              <a:rPr lang="it-IT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messaggio mirato </a:t>
            </a:r>
            <a:endParaRPr lang="it-IT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it-IT" sz="1800" dirty="0" err="1">
                <a:solidFill>
                  <a:srgbClr val="000000"/>
                </a:solidFill>
                <a:effectLst/>
                <a:latin typeface="Wingdings" panose="05000000000000000000" pitchFamily="2" charset="2"/>
                <a:ea typeface="Calibri" panose="020F0502020204030204" pitchFamily="34" charset="0"/>
                <a:cs typeface="Wingdings" panose="05000000000000000000" pitchFamily="2" charset="2"/>
              </a:rPr>
              <a:t>ü</a:t>
            </a:r>
            <a:r>
              <a:rPr lang="it-IT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diffondere</a:t>
            </a:r>
            <a:r>
              <a:rPr lang="it-IT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informazioni </a:t>
            </a:r>
            <a:r>
              <a:rPr lang="it-I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 </a:t>
            </a:r>
            <a:r>
              <a:rPr lang="it-IT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presentare prodotti/servizi </a:t>
            </a:r>
            <a:endParaRPr lang="it-IT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it-IT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it-IT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Diventare Sponsor: </a:t>
            </a:r>
            <a:r>
              <a:rPr lang="it-IT" sz="1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advertising</a:t>
            </a:r>
            <a:endParaRPr lang="it-IT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it-IT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PRIMA:</a:t>
            </a:r>
            <a:endParaRPr lang="it-IT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it-IT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Logo dello Sponsor su </a:t>
            </a:r>
            <a:r>
              <a:rPr lang="it-I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</a:p>
          <a:p>
            <a:pPr>
              <a:spcAft>
                <a:spcPts val="170"/>
              </a:spcAft>
            </a:pPr>
            <a:r>
              <a:rPr lang="it-IT" sz="1800" dirty="0" err="1">
                <a:solidFill>
                  <a:srgbClr val="000000"/>
                </a:solidFill>
                <a:effectLst/>
                <a:latin typeface="Wingdings" panose="05000000000000000000" pitchFamily="2" charset="2"/>
                <a:ea typeface="Calibri" panose="020F0502020204030204" pitchFamily="34" charset="0"/>
                <a:cs typeface="Wingdings" panose="05000000000000000000" pitchFamily="2" charset="2"/>
              </a:rPr>
              <a:t>ü</a:t>
            </a:r>
            <a:r>
              <a:rPr lang="it-IT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Sito</a:t>
            </a:r>
            <a:r>
              <a:rPr lang="it-IT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dedicato all’evento </a:t>
            </a:r>
          </a:p>
          <a:p>
            <a:pPr>
              <a:spcAft>
                <a:spcPts val="170"/>
              </a:spcAft>
            </a:pPr>
            <a:r>
              <a:rPr lang="it-IT" sz="1800" dirty="0" err="1">
                <a:solidFill>
                  <a:srgbClr val="000000"/>
                </a:solidFill>
                <a:effectLst/>
                <a:latin typeface="Wingdings" panose="05000000000000000000" pitchFamily="2" charset="2"/>
                <a:ea typeface="Calibri" panose="020F0502020204030204" pitchFamily="34" charset="0"/>
                <a:cs typeface="Wingdings" panose="05000000000000000000" pitchFamily="2" charset="2"/>
              </a:rPr>
              <a:t>ü</a:t>
            </a:r>
            <a:r>
              <a:rPr lang="it-IT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Banner</a:t>
            </a:r>
            <a:r>
              <a:rPr lang="it-IT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it-IT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170"/>
              </a:spcAft>
            </a:pPr>
            <a:r>
              <a:rPr lang="it-IT" sz="1800" dirty="0" err="1">
                <a:solidFill>
                  <a:srgbClr val="000000"/>
                </a:solidFill>
                <a:effectLst/>
                <a:latin typeface="Wingdings" panose="05000000000000000000" pitchFamily="2" charset="2"/>
                <a:ea typeface="Calibri" panose="020F0502020204030204" pitchFamily="34" charset="0"/>
                <a:cs typeface="Wingdings" panose="05000000000000000000" pitchFamily="2" charset="2"/>
              </a:rPr>
              <a:t>ü</a:t>
            </a:r>
            <a:r>
              <a:rPr lang="it-IT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Diffusione</a:t>
            </a:r>
            <a:r>
              <a:rPr lang="it-I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dell’evento tramite </a:t>
            </a:r>
            <a:r>
              <a:rPr lang="it-IT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social network </a:t>
            </a:r>
            <a:endParaRPr lang="it-IT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170"/>
              </a:spcAft>
            </a:pPr>
            <a:r>
              <a:rPr lang="it-IT" sz="1800" dirty="0" err="1">
                <a:solidFill>
                  <a:srgbClr val="000000"/>
                </a:solidFill>
                <a:effectLst/>
                <a:latin typeface="Wingdings" panose="05000000000000000000" pitchFamily="2" charset="2"/>
                <a:ea typeface="Calibri" panose="020F0502020204030204" pitchFamily="34" charset="0"/>
                <a:cs typeface="Wingdings" panose="05000000000000000000" pitchFamily="2" charset="2"/>
              </a:rPr>
              <a:t>ü</a:t>
            </a:r>
            <a:r>
              <a:rPr lang="it-IT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Messaggi</a:t>
            </a:r>
            <a:r>
              <a:rPr lang="it-IT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radio, pubblicità metropolitana</a:t>
            </a:r>
            <a:endParaRPr lang="it-IT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170"/>
              </a:spcAft>
            </a:pPr>
            <a:r>
              <a:rPr lang="it-IT" sz="1800" dirty="0" err="1">
                <a:solidFill>
                  <a:srgbClr val="000000"/>
                </a:solidFill>
                <a:effectLst/>
                <a:latin typeface="Wingdings" panose="05000000000000000000" pitchFamily="2" charset="2"/>
                <a:ea typeface="Calibri" panose="020F0502020204030204" pitchFamily="34" charset="0"/>
                <a:cs typeface="Wingdings" panose="05000000000000000000" pitchFamily="2" charset="2"/>
              </a:rPr>
              <a:t>ü</a:t>
            </a:r>
            <a:r>
              <a:rPr lang="it-IT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Manifesti</a:t>
            </a:r>
            <a:r>
              <a:rPr lang="it-IT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>
              <a:spcAft>
                <a:spcPts val="170"/>
              </a:spcAft>
            </a:pPr>
            <a:endParaRPr lang="it-IT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it-IT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/>
            <a:r>
              <a:rPr lang="it-IT" dirty="0"/>
              <a:t>Le Aziende potranno decidere con il nostro marketing la migliore partecipazione in termini di visibilità e costi</a:t>
            </a:r>
            <a:br>
              <a:rPr lang="it-IT" dirty="0"/>
            </a:br>
            <a:endParaRPr lang="it-IT" dirty="0"/>
          </a:p>
          <a:p>
            <a:pPr lvl="0"/>
            <a:r>
              <a:rPr lang="it-IT" dirty="0"/>
              <a:t>I Concessionari avranno anche quest’anno la possibilità di </a:t>
            </a:r>
            <a:r>
              <a:rPr lang="it-IT" b="1" dirty="0"/>
              <a:t>esporre e far provare le proprie vetture e moto su una pista vera, </a:t>
            </a:r>
            <a:r>
              <a:rPr lang="it-IT" dirty="0"/>
              <a:t>con la supervisione di commissari ACI Sport.</a:t>
            </a:r>
          </a:p>
          <a:p>
            <a:pPr lvl="0"/>
            <a:endParaRPr lang="it-IT" dirty="0"/>
          </a:p>
          <a:p>
            <a:endParaRPr lang="it-IT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367569E-6E68-06E7-1906-B03A49630EEC}"/>
              </a:ext>
            </a:extLst>
          </p:cNvPr>
          <p:cNvSpPr txBox="1"/>
          <p:nvPr/>
        </p:nvSpPr>
        <p:spPr>
          <a:xfrm>
            <a:off x="5125673" y="2642532"/>
            <a:ext cx="5598327" cy="21595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70"/>
              </a:spcAft>
            </a:pPr>
            <a:r>
              <a:rPr lang="it-IT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DURANTE</a:t>
            </a:r>
            <a:r>
              <a:rPr lang="it-IT" dirty="0">
                <a:solidFill>
                  <a:srgbClr val="000000"/>
                </a:solidFill>
                <a:latin typeface="Wingdings" panose="05000000000000000000" pitchFamily="2" charset="2"/>
                <a:ea typeface="Calibri" panose="020F0502020204030204" pitchFamily="34" charset="0"/>
                <a:cs typeface="Wingdings" panose="05000000000000000000" pitchFamily="2" charset="2"/>
              </a:rPr>
              <a:t> </a:t>
            </a:r>
            <a:endParaRPr lang="it-IT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170"/>
              </a:spcAft>
            </a:pPr>
            <a:r>
              <a:rPr lang="it-IT" dirty="0" err="1">
                <a:solidFill>
                  <a:srgbClr val="000000"/>
                </a:solidFill>
                <a:latin typeface="Wingdings" panose="05000000000000000000" pitchFamily="2" charset="2"/>
                <a:ea typeface="Calibri" panose="020F0502020204030204" pitchFamily="34" charset="0"/>
                <a:cs typeface="Wingdings" panose="05000000000000000000" pitchFamily="2" charset="2"/>
              </a:rPr>
              <a:t>ü</a:t>
            </a:r>
            <a:r>
              <a:rPr lang="it-IT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Roll</a:t>
            </a:r>
            <a:r>
              <a:rPr lang="it-IT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up 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 </a:t>
            </a:r>
            <a:r>
              <a:rPr lang="it-IT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totem 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 comunicazione </a:t>
            </a:r>
          </a:p>
          <a:p>
            <a:pPr>
              <a:spcAft>
                <a:spcPts val="170"/>
              </a:spcAft>
            </a:pPr>
            <a:r>
              <a:rPr lang="it-IT" dirty="0" err="1">
                <a:solidFill>
                  <a:srgbClr val="000000"/>
                </a:solidFill>
                <a:latin typeface="Wingdings" panose="05000000000000000000" pitchFamily="2" charset="2"/>
                <a:ea typeface="Calibri" panose="020F0502020204030204" pitchFamily="34" charset="0"/>
                <a:cs typeface="Wingdings" panose="05000000000000000000" pitchFamily="2" charset="2"/>
              </a:rPr>
              <a:t>ü</a:t>
            </a:r>
            <a:r>
              <a:rPr lang="it-IT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Presentazione</a:t>
            </a:r>
            <a:r>
              <a:rPr lang="it-IT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prodotto/workshop/conferenza stampa</a:t>
            </a:r>
            <a:endParaRPr lang="it-IT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170"/>
              </a:spcAft>
            </a:pP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spcAft>
                <a:spcPts val="170"/>
              </a:spcAft>
            </a:pPr>
            <a:r>
              <a:rPr lang="it-IT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DOPO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r>
              <a:rPr lang="it-IT" dirty="0" err="1">
                <a:solidFill>
                  <a:srgbClr val="000000"/>
                </a:solidFill>
                <a:latin typeface="Wingdings" panose="05000000000000000000" pitchFamily="2" charset="2"/>
                <a:ea typeface="Calibri" panose="020F0502020204030204" pitchFamily="34" charset="0"/>
                <a:cs typeface="Wingdings" panose="05000000000000000000" pitchFamily="2" charset="2"/>
              </a:rPr>
              <a:t>ü</a:t>
            </a:r>
            <a:r>
              <a:rPr lang="it-IT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Video</a:t>
            </a:r>
            <a:r>
              <a:rPr lang="it-IT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e foto </a:t>
            </a: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dell’evento pubblicati sul sito dedicato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51897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352094-7C50-14EA-5835-B5A4D6446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6B2E6F-6BF3-63B7-6E24-138F4BA09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0694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C76AB746-E225-4C17-93F8-BC734FA1C4DC}"/>
              </a:ext>
            </a:extLst>
          </p:cNvPr>
          <p:cNvSpPr/>
          <p:nvPr/>
        </p:nvSpPr>
        <p:spPr>
          <a:xfrm>
            <a:off x="0" y="100591"/>
            <a:ext cx="4647502" cy="662474"/>
          </a:xfrm>
          <a:prstGeom prst="roundRect">
            <a:avLst/>
          </a:prstGeom>
          <a:solidFill>
            <a:srgbClr val="19496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32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Aree Espositive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1E18B9-B8F0-43B1-B947-B4D988ACFAF3}"/>
              </a:ext>
            </a:extLst>
          </p:cNvPr>
          <p:cNvSpPr txBox="1"/>
          <p:nvPr/>
        </p:nvSpPr>
        <p:spPr>
          <a:xfrm>
            <a:off x="97654" y="1802167"/>
            <a:ext cx="11981765" cy="2267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Moduli espositivi coperti(Gazebo) 4x4 mt.€ 480,00 mq(incluso nel costo: energia elettrica, pulizia, guardiania).          Possibilità di realizzare aree coperte più grandi collegando più moduli attigui</a:t>
            </a:r>
            <a:endParaRPr lang="it-IT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 espositiva</a:t>
            </a:r>
            <a:r>
              <a:rPr lang="it-IT" sz="18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scoperta situata all’interno dell’area del circuito                        € 240,00 al  mq </a:t>
            </a:r>
            <a:endParaRPr lang="it-IT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 espositiva</a:t>
            </a:r>
            <a:r>
              <a:rPr lang="it-IT" sz="18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scoperta  situata all’esterno del circuito  su Via Caracciolo       € 120,00 mq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it-IT" sz="1800" kern="100" dirty="0">
              <a:effectLst/>
              <a:latin typeface="Metropoli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b="1" kern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8C2AB3-E36D-E421-CAD0-9C0F227B9738}"/>
              </a:ext>
            </a:extLst>
          </p:cNvPr>
          <p:cNvSpPr txBox="1"/>
          <p:nvPr/>
        </p:nvSpPr>
        <p:spPr>
          <a:xfrm>
            <a:off x="5362113" y="186430"/>
            <a:ext cx="5601809" cy="1077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 prenotare gli spazi scegliere le aree libere sulla pianta allegata.</a:t>
            </a:r>
          </a:p>
          <a:p>
            <a:pPr marL="19050" marR="19050">
              <a:spcBef>
                <a:spcPts val="75"/>
              </a:spcBef>
              <a:spcAft>
                <a:spcPts val="75"/>
              </a:spcAft>
            </a:pPr>
            <a:r>
              <a:rPr lang="it-IT" sz="18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 costi sotto elencati aggiungere Iva 22% 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972507AB-D631-E406-0781-6A4BDA172477}"/>
              </a:ext>
            </a:extLst>
          </p:cNvPr>
          <p:cNvSpPr/>
          <p:nvPr/>
        </p:nvSpPr>
        <p:spPr>
          <a:xfrm>
            <a:off x="1" y="4083075"/>
            <a:ext cx="4647502" cy="662474"/>
          </a:xfrm>
          <a:prstGeom prst="roundRect">
            <a:avLst/>
          </a:prstGeom>
          <a:solidFill>
            <a:srgbClr val="19496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32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Noleggio Circuito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4A85E58-AA06-E8D7-0D48-56B5F8F1A8A5}"/>
              </a:ext>
            </a:extLst>
          </p:cNvPr>
          <p:cNvSpPr txBox="1"/>
          <p:nvPr/>
        </p:nvSpPr>
        <p:spPr>
          <a:xfrm>
            <a:off x="97655" y="5042516"/>
            <a:ext cx="11727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E’ possibile noleggiare in orari prestabiliti, come da programma , il circuito per prove di vetture normali e racing . Il costo per 20 minuti con la pista in esclusiva è di € 2.000,00. Il costo per 20 minuti con il circuito non in esclusiva con max 4 vetture in contemporanea è di € 700,00</a:t>
            </a:r>
          </a:p>
        </p:txBody>
      </p:sp>
    </p:spTree>
    <p:extLst>
      <p:ext uri="{BB962C8B-B14F-4D97-AF65-F5344CB8AC3E}">
        <p14:creationId xmlns:p14="http://schemas.microsoft.com/office/powerpoint/2010/main" val="7996816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1303</TotalTime>
  <Words>704</Words>
  <Application>Microsoft Office PowerPoint</Application>
  <PresentationFormat>Widescreen</PresentationFormat>
  <Paragraphs>209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31" baseType="lpstr">
      <vt:lpstr>Aptos</vt:lpstr>
      <vt:lpstr>Arial</vt:lpstr>
      <vt:lpstr>Calibri</vt:lpstr>
      <vt:lpstr>Calibri </vt:lpstr>
      <vt:lpstr>Calibri Light</vt:lpstr>
      <vt:lpstr>Costantia</vt:lpstr>
      <vt:lpstr>inherit</vt:lpstr>
      <vt:lpstr>Metropolis</vt:lpstr>
      <vt:lpstr>Segoe UI Emoji</vt:lpstr>
      <vt:lpstr>Symbol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Info</dc:creator>
  <cp:lastModifiedBy>Info</cp:lastModifiedBy>
  <cp:revision>130</cp:revision>
  <cp:lastPrinted>2023-07-21T10:39:55Z</cp:lastPrinted>
  <dcterms:created xsi:type="dcterms:W3CDTF">2023-06-15T15:47:13Z</dcterms:created>
  <dcterms:modified xsi:type="dcterms:W3CDTF">2025-10-15T15:36:49Z</dcterms:modified>
</cp:coreProperties>
</file>